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4.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5.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6.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1" r:id="rId2"/>
  </p:sldMasterIdLst>
  <p:notesMasterIdLst>
    <p:notesMasterId r:id="rId23"/>
  </p:notesMasterIdLst>
  <p:sldIdLst>
    <p:sldId id="257" r:id="rId3"/>
    <p:sldId id="275" r:id="rId4"/>
    <p:sldId id="276" r:id="rId5"/>
    <p:sldId id="288" r:id="rId6"/>
    <p:sldId id="289" r:id="rId7"/>
    <p:sldId id="279" r:id="rId8"/>
    <p:sldId id="281" r:id="rId9"/>
    <p:sldId id="290" r:id="rId10"/>
    <p:sldId id="291" r:id="rId11"/>
    <p:sldId id="292" r:id="rId12"/>
    <p:sldId id="294" r:id="rId13"/>
    <p:sldId id="293" r:id="rId14"/>
    <p:sldId id="295" r:id="rId15"/>
    <p:sldId id="296" r:id="rId16"/>
    <p:sldId id="297" r:id="rId17"/>
    <p:sldId id="299" r:id="rId18"/>
    <p:sldId id="300" r:id="rId19"/>
    <p:sldId id="301" r:id="rId20"/>
    <p:sldId id="632" r:id="rId21"/>
    <p:sldId id="273"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4ED409-CBDA-415D-8803-F1825B559DF9}" v="1" dt="2022-11-08T14:12:30.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94694"/>
  </p:normalViewPr>
  <p:slideViewPr>
    <p:cSldViewPr snapToGrid="0" snapToObjects="1">
      <p:cViewPr>
        <p:scale>
          <a:sx n="64" d="100"/>
          <a:sy n="64" d="100"/>
        </p:scale>
        <p:origin x="987"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lli Zahn" userId="55abb1d8cb44677e" providerId="LiveId" clId="{A74ED409-CBDA-415D-8803-F1825B559DF9}"/>
    <pc:docChg chg="custSel delSld modSld">
      <pc:chgData name="Lilli Zahn" userId="55abb1d8cb44677e" providerId="LiveId" clId="{A74ED409-CBDA-415D-8803-F1825B559DF9}" dt="2022-11-08T14:25:25.963" v="431" actId="2696"/>
      <pc:docMkLst>
        <pc:docMk/>
      </pc:docMkLst>
      <pc:sldChg chg="del">
        <pc:chgData name="Lilli Zahn" userId="55abb1d8cb44677e" providerId="LiveId" clId="{A74ED409-CBDA-415D-8803-F1825B559DF9}" dt="2022-11-08T14:25:10.767" v="427" actId="2696"/>
        <pc:sldMkLst>
          <pc:docMk/>
          <pc:sldMk cId="878638597" sldId="274"/>
        </pc:sldMkLst>
      </pc:sldChg>
      <pc:sldChg chg="modSp mod">
        <pc:chgData name="Lilli Zahn" userId="55abb1d8cb44677e" providerId="LiveId" clId="{A74ED409-CBDA-415D-8803-F1825B559DF9}" dt="2022-11-08T14:11:23.569" v="11" actId="20577"/>
        <pc:sldMkLst>
          <pc:docMk/>
          <pc:sldMk cId="3475899514" sldId="281"/>
        </pc:sldMkLst>
        <pc:graphicFrameChg chg="modGraphic">
          <ac:chgData name="Lilli Zahn" userId="55abb1d8cb44677e" providerId="LiveId" clId="{A74ED409-CBDA-415D-8803-F1825B559DF9}" dt="2022-11-08T14:11:23.569" v="11" actId="20577"/>
          <ac:graphicFrameMkLst>
            <pc:docMk/>
            <pc:sldMk cId="3475899514" sldId="281"/>
            <ac:graphicFrameMk id="8" creationId="{1C80665D-D5D2-0348-8D65-5B8D5DF1ED6A}"/>
          </ac:graphicFrameMkLst>
        </pc:graphicFrameChg>
      </pc:sldChg>
      <pc:sldChg chg="del">
        <pc:chgData name="Lilli Zahn" userId="55abb1d8cb44677e" providerId="LiveId" clId="{A74ED409-CBDA-415D-8803-F1825B559DF9}" dt="2022-11-08T14:25:13.392" v="428" actId="2696"/>
        <pc:sldMkLst>
          <pc:docMk/>
          <pc:sldMk cId="4099310546" sldId="284"/>
        </pc:sldMkLst>
      </pc:sldChg>
      <pc:sldChg chg="del">
        <pc:chgData name="Lilli Zahn" userId="55abb1d8cb44677e" providerId="LiveId" clId="{A74ED409-CBDA-415D-8803-F1825B559DF9}" dt="2022-11-08T14:25:25.963" v="431" actId="2696"/>
        <pc:sldMkLst>
          <pc:docMk/>
          <pc:sldMk cId="1715376636" sldId="287"/>
        </pc:sldMkLst>
      </pc:sldChg>
      <pc:sldChg chg="modSp mod">
        <pc:chgData name="Lilli Zahn" userId="55abb1d8cb44677e" providerId="LiveId" clId="{A74ED409-CBDA-415D-8803-F1825B559DF9}" dt="2022-11-08T14:12:21.799" v="17" actId="313"/>
        <pc:sldMkLst>
          <pc:docMk/>
          <pc:sldMk cId="1536176322" sldId="290"/>
        </pc:sldMkLst>
        <pc:graphicFrameChg chg="modGraphic">
          <ac:chgData name="Lilli Zahn" userId="55abb1d8cb44677e" providerId="LiveId" clId="{A74ED409-CBDA-415D-8803-F1825B559DF9}" dt="2022-11-08T14:12:21.799" v="17" actId="313"/>
          <ac:graphicFrameMkLst>
            <pc:docMk/>
            <pc:sldMk cId="1536176322" sldId="290"/>
            <ac:graphicFrameMk id="5" creationId="{CBE536D0-B97C-DF40-95AC-27E60383E425}"/>
          </ac:graphicFrameMkLst>
        </pc:graphicFrameChg>
      </pc:sldChg>
      <pc:sldChg chg="modSp mod">
        <pc:chgData name="Lilli Zahn" userId="55abb1d8cb44677e" providerId="LiveId" clId="{A74ED409-CBDA-415D-8803-F1825B559DF9}" dt="2022-11-08T14:16:24.748" v="71" actId="2165"/>
        <pc:sldMkLst>
          <pc:docMk/>
          <pc:sldMk cId="2387277119" sldId="291"/>
        </pc:sldMkLst>
        <pc:graphicFrameChg chg="mod modGraphic">
          <ac:chgData name="Lilli Zahn" userId="55abb1d8cb44677e" providerId="LiveId" clId="{A74ED409-CBDA-415D-8803-F1825B559DF9}" dt="2022-11-08T14:16:24.748" v="71" actId="2165"/>
          <ac:graphicFrameMkLst>
            <pc:docMk/>
            <pc:sldMk cId="2387277119" sldId="291"/>
            <ac:graphicFrameMk id="4" creationId="{8F67E1F1-F240-6141-AC36-1851C46E04EF}"/>
          </ac:graphicFrameMkLst>
        </pc:graphicFrameChg>
      </pc:sldChg>
      <pc:sldChg chg="modSp mod">
        <pc:chgData name="Lilli Zahn" userId="55abb1d8cb44677e" providerId="LiveId" clId="{A74ED409-CBDA-415D-8803-F1825B559DF9}" dt="2022-11-08T14:17:46.445" v="73" actId="14100"/>
        <pc:sldMkLst>
          <pc:docMk/>
          <pc:sldMk cId="1843863169" sldId="292"/>
        </pc:sldMkLst>
        <pc:graphicFrameChg chg="modGraphic">
          <ac:chgData name="Lilli Zahn" userId="55abb1d8cb44677e" providerId="LiveId" clId="{A74ED409-CBDA-415D-8803-F1825B559DF9}" dt="2022-11-08T14:17:46.445" v="73" actId="14100"/>
          <ac:graphicFrameMkLst>
            <pc:docMk/>
            <pc:sldMk cId="1843863169" sldId="292"/>
            <ac:graphicFrameMk id="5" creationId="{2EB12DC2-0FB3-5B4D-9716-4824C81B637A}"/>
          </ac:graphicFrameMkLst>
        </pc:graphicFrameChg>
      </pc:sldChg>
      <pc:sldChg chg="delSp modSp mod">
        <pc:chgData name="Lilli Zahn" userId="55abb1d8cb44677e" providerId="LiveId" clId="{A74ED409-CBDA-415D-8803-F1825B559DF9}" dt="2022-11-08T14:22:01.121" v="194" actId="478"/>
        <pc:sldMkLst>
          <pc:docMk/>
          <pc:sldMk cId="489738149" sldId="293"/>
        </pc:sldMkLst>
        <pc:spChg chg="del">
          <ac:chgData name="Lilli Zahn" userId="55abb1d8cb44677e" providerId="LiveId" clId="{A74ED409-CBDA-415D-8803-F1825B559DF9}" dt="2022-11-08T14:22:01.121" v="194" actId="478"/>
          <ac:spMkLst>
            <pc:docMk/>
            <pc:sldMk cId="489738149" sldId="293"/>
            <ac:spMk id="3" creationId="{E4B59BE8-03A7-C77A-96BB-39E5839CAEDF}"/>
          </ac:spMkLst>
        </pc:spChg>
        <pc:graphicFrameChg chg="modGraphic">
          <ac:chgData name="Lilli Zahn" userId="55abb1d8cb44677e" providerId="LiveId" clId="{A74ED409-CBDA-415D-8803-F1825B559DF9}" dt="2022-11-08T14:21:54.155" v="193" actId="20577"/>
          <ac:graphicFrameMkLst>
            <pc:docMk/>
            <pc:sldMk cId="489738149" sldId="293"/>
            <ac:graphicFrameMk id="6" creationId="{583F5D6E-7803-6343-B42F-54FAA6D89911}"/>
          </ac:graphicFrameMkLst>
        </pc:graphicFrameChg>
      </pc:sldChg>
      <pc:sldChg chg="modSp mod">
        <pc:chgData name="Lilli Zahn" userId="55abb1d8cb44677e" providerId="LiveId" clId="{A74ED409-CBDA-415D-8803-F1825B559DF9}" dt="2022-11-08T14:19:14.108" v="131" actId="20577"/>
        <pc:sldMkLst>
          <pc:docMk/>
          <pc:sldMk cId="4172948322" sldId="294"/>
        </pc:sldMkLst>
        <pc:graphicFrameChg chg="modGraphic">
          <ac:chgData name="Lilli Zahn" userId="55abb1d8cb44677e" providerId="LiveId" clId="{A74ED409-CBDA-415D-8803-F1825B559DF9}" dt="2022-11-08T14:19:14.108" v="131" actId="20577"/>
          <ac:graphicFrameMkLst>
            <pc:docMk/>
            <pc:sldMk cId="4172948322" sldId="294"/>
            <ac:graphicFrameMk id="5" creationId="{E071602C-2226-904A-9841-FC2B6EF54E8D}"/>
          </ac:graphicFrameMkLst>
        </pc:graphicFrameChg>
      </pc:sldChg>
      <pc:sldChg chg="modSp mod">
        <pc:chgData name="Lilli Zahn" userId="55abb1d8cb44677e" providerId="LiveId" clId="{A74ED409-CBDA-415D-8803-F1825B559DF9}" dt="2022-11-08T14:23:45.134" v="344" actId="20577"/>
        <pc:sldMkLst>
          <pc:docMk/>
          <pc:sldMk cId="1445915438" sldId="297"/>
        </pc:sldMkLst>
        <pc:graphicFrameChg chg="modGraphic">
          <ac:chgData name="Lilli Zahn" userId="55abb1d8cb44677e" providerId="LiveId" clId="{A74ED409-CBDA-415D-8803-F1825B559DF9}" dt="2022-11-08T14:23:45.134" v="344" actId="20577"/>
          <ac:graphicFrameMkLst>
            <pc:docMk/>
            <pc:sldMk cId="1445915438" sldId="297"/>
            <ac:graphicFrameMk id="4" creationId="{EDC2513A-3E72-1042-B5D6-2637673D5A5A}"/>
          </ac:graphicFrameMkLst>
        </pc:graphicFrameChg>
      </pc:sldChg>
      <pc:sldChg chg="modSp mod">
        <pc:chgData name="Lilli Zahn" userId="55abb1d8cb44677e" providerId="LiveId" clId="{A74ED409-CBDA-415D-8803-F1825B559DF9}" dt="2022-11-08T14:24:13.775" v="389" actId="20577"/>
        <pc:sldMkLst>
          <pc:docMk/>
          <pc:sldMk cId="3787044601" sldId="300"/>
        </pc:sldMkLst>
        <pc:graphicFrameChg chg="modGraphic">
          <ac:chgData name="Lilli Zahn" userId="55abb1d8cb44677e" providerId="LiveId" clId="{A74ED409-CBDA-415D-8803-F1825B559DF9}" dt="2022-11-08T14:24:13.775" v="389" actId="20577"/>
          <ac:graphicFrameMkLst>
            <pc:docMk/>
            <pc:sldMk cId="3787044601" sldId="300"/>
            <ac:graphicFrameMk id="4" creationId="{FAEC99EA-E63D-5D49-881B-845FFE061100}"/>
          </ac:graphicFrameMkLst>
        </pc:graphicFrameChg>
      </pc:sldChg>
      <pc:sldChg chg="modSp mod">
        <pc:chgData name="Lilli Zahn" userId="55abb1d8cb44677e" providerId="LiveId" clId="{A74ED409-CBDA-415D-8803-F1825B559DF9}" dt="2022-11-08T14:24:56.267" v="426" actId="20577"/>
        <pc:sldMkLst>
          <pc:docMk/>
          <pc:sldMk cId="1101840252" sldId="301"/>
        </pc:sldMkLst>
        <pc:graphicFrameChg chg="modGraphic">
          <ac:chgData name="Lilli Zahn" userId="55abb1d8cb44677e" providerId="LiveId" clId="{A74ED409-CBDA-415D-8803-F1825B559DF9}" dt="2022-11-08T14:24:56.267" v="426" actId="20577"/>
          <ac:graphicFrameMkLst>
            <pc:docMk/>
            <pc:sldMk cId="1101840252" sldId="301"/>
            <ac:graphicFrameMk id="8" creationId="{A4C75593-3482-3F43-AD30-6C025878B4AE}"/>
          </ac:graphicFrameMkLst>
        </pc:graphicFrameChg>
      </pc:sldChg>
      <pc:sldChg chg="del">
        <pc:chgData name="Lilli Zahn" userId="55abb1d8cb44677e" providerId="LiveId" clId="{A74ED409-CBDA-415D-8803-F1825B559DF9}" dt="2022-11-08T14:25:18.069" v="430" actId="2696"/>
        <pc:sldMkLst>
          <pc:docMk/>
          <pc:sldMk cId="762107110" sldId="304"/>
        </pc:sldMkLst>
      </pc:sldChg>
      <pc:sldChg chg="del">
        <pc:chgData name="Lilli Zahn" userId="55abb1d8cb44677e" providerId="LiveId" clId="{A74ED409-CBDA-415D-8803-F1825B559DF9}" dt="2022-11-08T14:25:15.535" v="429" actId="2696"/>
        <pc:sldMkLst>
          <pc:docMk/>
          <pc:sldMk cId="644315950" sldId="63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4.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6.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u="sng" dirty="0" err="1"/>
              <a:t>Wie</a:t>
            </a:r>
            <a:r>
              <a:rPr lang="en-US" u="sng" dirty="0"/>
              <a:t> </a:t>
            </a:r>
            <a:r>
              <a:rPr lang="en-US" u="sng" dirty="0" err="1"/>
              <a:t>bewertest</a:t>
            </a:r>
            <a:r>
              <a:rPr lang="en-US" u="sng" dirty="0"/>
              <a:t> Du</a:t>
            </a:r>
            <a:r>
              <a:rPr lang="en-US" u="sng" baseline="0" dirty="0"/>
              <a:t> </a:t>
            </a:r>
            <a:r>
              <a:rPr lang="en-US" u="sng" baseline="0" dirty="0" err="1"/>
              <a:t>dein</a:t>
            </a:r>
            <a:r>
              <a:rPr lang="en-US" u="sng" baseline="0" dirty="0"/>
              <a:t> </a:t>
            </a:r>
            <a:r>
              <a:rPr lang="en-US" u="sng" baseline="0" dirty="0" err="1"/>
              <a:t>Studium</a:t>
            </a:r>
            <a:r>
              <a:rPr lang="en-US" u="sng" baseline="0" dirty="0"/>
              <a:t> an der </a:t>
            </a:r>
            <a:r>
              <a:rPr lang="en-US" u="sng" baseline="0" dirty="0" err="1"/>
              <a:t>Uni</a:t>
            </a:r>
            <a:r>
              <a:rPr lang="en-US" u="sng" baseline="0" dirty="0"/>
              <a:t> Mannheim?</a:t>
            </a:r>
            <a:endParaRPr lang="en-US" u="sng"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Datenreihe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Sehr gut</c:v>
                </c:pt>
                <c:pt idx="1">
                  <c:v>Gut</c:v>
                </c:pt>
                <c:pt idx="2">
                  <c:v>Mittelmäßig</c:v>
                </c:pt>
                <c:pt idx="3">
                  <c:v>Schlecht</c:v>
                </c:pt>
                <c:pt idx="4">
                  <c:v>Sehr schlecht</c:v>
                </c:pt>
              </c:strCache>
            </c:strRef>
          </c:cat>
          <c:val>
            <c:numRef>
              <c:f>Tabelle1!$B$2:$B$6</c:f>
              <c:numCache>
                <c:formatCode>0%</c:formatCode>
                <c:ptCount val="5"/>
                <c:pt idx="0">
                  <c:v>0.3</c:v>
                </c:pt>
                <c:pt idx="1">
                  <c:v>0.56999999999999995</c:v>
                </c:pt>
                <c:pt idx="2">
                  <c:v>0.08</c:v>
                </c:pt>
                <c:pt idx="3">
                  <c:v>0.06</c:v>
                </c:pt>
                <c:pt idx="4">
                  <c:v>0</c:v>
                </c:pt>
              </c:numCache>
            </c:numRef>
          </c:val>
          <c:extLst>
            <c:ext xmlns:c16="http://schemas.microsoft.com/office/drawing/2014/chart" uri="{C3380CC4-5D6E-409C-BE32-E72D297353CC}">
              <c16:uniqueId val="{00000000-AC9E-4DEF-96D6-3608A229BDEC}"/>
            </c:ext>
          </c:extLst>
        </c:ser>
        <c:dLbls>
          <c:dLblPos val="outEnd"/>
          <c:showLegendKey val="0"/>
          <c:showVal val="1"/>
          <c:showCatName val="0"/>
          <c:showSerName val="0"/>
          <c:showPercent val="0"/>
          <c:showBubbleSize val="0"/>
        </c:dLbls>
        <c:gapWidth val="219"/>
        <c:overlap val="-27"/>
        <c:axId val="338373944"/>
        <c:axId val="338373160"/>
      </c:barChart>
      <c:catAx>
        <c:axId val="33837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3160"/>
        <c:crosses val="autoZero"/>
        <c:auto val="1"/>
        <c:lblAlgn val="ctr"/>
        <c:lblOffset val="100"/>
        <c:noMultiLvlLbl val="0"/>
      </c:catAx>
      <c:valAx>
        <c:axId val="338373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3944"/>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err="1"/>
              <a:t>Mikro</a:t>
            </a:r>
            <a:r>
              <a:rPr lang="en-US" dirty="0"/>
              <a:t> </a:t>
            </a:r>
            <a:r>
              <a:rPr lang="en-US" dirty="0" err="1"/>
              <a:t>Übung</a:t>
            </a:r>
            <a:endParaRPr lang="en-US"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ECO 302 Übung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sinnvoll</c:v>
                </c:pt>
                <c:pt idx="1">
                  <c:v>Sinnvoll</c:v>
                </c:pt>
                <c:pt idx="2">
                  <c:v>Neutral</c:v>
                </c:pt>
                <c:pt idx="3">
                  <c:v>Nicht sinnvoll</c:v>
                </c:pt>
                <c:pt idx="4">
                  <c:v>Gar nicht sinnvoll</c:v>
                </c:pt>
                <c:pt idx="5">
                  <c:v>Nicht besucht</c:v>
                </c:pt>
              </c:strCache>
            </c:strRef>
          </c:cat>
          <c:val>
            <c:numRef>
              <c:f>Tabelle1!$B$2:$B$7</c:f>
              <c:numCache>
                <c:formatCode>0%</c:formatCode>
                <c:ptCount val="6"/>
                <c:pt idx="0">
                  <c:v>0.4</c:v>
                </c:pt>
                <c:pt idx="1">
                  <c:v>0.13</c:v>
                </c:pt>
                <c:pt idx="2">
                  <c:v>0.04</c:v>
                </c:pt>
                <c:pt idx="3">
                  <c:v>0.21</c:v>
                </c:pt>
                <c:pt idx="4">
                  <c:v>0.08</c:v>
                </c:pt>
                <c:pt idx="5">
                  <c:v>0.15</c:v>
                </c:pt>
              </c:numCache>
            </c:numRef>
          </c:val>
          <c:extLst>
            <c:ext xmlns:c16="http://schemas.microsoft.com/office/drawing/2014/chart" uri="{C3380CC4-5D6E-409C-BE32-E72D297353CC}">
              <c16:uniqueId val="{00000000-2B91-4F9B-B8DC-B0A61408E503}"/>
            </c:ext>
          </c:extLst>
        </c:ser>
        <c:dLbls>
          <c:showLegendKey val="0"/>
          <c:showVal val="0"/>
          <c:showCatName val="0"/>
          <c:showSerName val="0"/>
          <c:showPercent val="0"/>
          <c:showBubbleSize val="0"/>
        </c:dLbls>
        <c:gapWidth val="219"/>
        <c:overlap val="-27"/>
        <c:axId val="16360080"/>
        <c:axId val="16362432"/>
      </c:barChart>
      <c:catAx>
        <c:axId val="16360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6362432"/>
        <c:crosses val="autoZero"/>
        <c:auto val="1"/>
        <c:lblAlgn val="ctr"/>
        <c:lblOffset val="100"/>
        <c:noMultiLvlLbl val="0"/>
      </c:catAx>
      <c:valAx>
        <c:axId val="16362432"/>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6360080"/>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Wie bewertest Du das Angebot an alternativen Lernmethoden?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Sehr gut</c:v>
                </c:pt>
                <c:pt idx="1">
                  <c:v>Gut</c:v>
                </c:pt>
                <c:pt idx="2">
                  <c:v>Mittelmäßig</c:v>
                </c:pt>
                <c:pt idx="3">
                  <c:v>Schlecht</c:v>
                </c:pt>
                <c:pt idx="4">
                  <c:v>Sehr schlecht</c:v>
                </c:pt>
              </c:strCache>
            </c:strRef>
          </c:cat>
          <c:val>
            <c:numRef>
              <c:f>Tabelle1!$B$2:$B$6</c:f>
              <c:numCache>
                <c:formatCode>0%</c:formatCode>
                <c:ptCount val="5"/>
                <c:pt idx="0">
                  <c:v>0.08</c:v>
                </c:pt>
                <c:pt idx="1">
                  <c:v>0.26</c:v>
                </c:pt>
                <c:pt idx="2">
                  <c:v>0.36</c:v>
                </c:pt>
                <c:pt idx="3">
                  <c:v>0.21</c:v>
                </c:pt>
                <c:pt idx="4">
                  <c:v>0.09</c:v>
                </c:pt>
              </c:numCache>
            </c:numRef>
          </c:val>
          <c:extLst>
            <c:ext xmlns:c16="http://schemas.microsoft.com/office/drawing/2014/chart" uri="{C3380CC4-5D6E-409C-BE32-E72D297353CC}">
              <c16:uniqueId val="{00000000-47AA-D34A-A008-1058F2E385A0}"/>
            </c:ext>
          </c:extLst>
        </c:ser>
        <c:dLbls>
          <c:dLblPos val="outEnd"/>
          <c:showLegendKey val="0"/>
          <c:showVal val="1"/>
          <c:showCatName val="0"/>
          <c:showSerName val="0"/>
          <c:showPercent val="0"/>
          <c:showBubbleSize val="0"/>
        </c:dLbls>
        <c:gapWidth val="219"/>
        <c:overlap val="-27"/>
        <c:axId val="389438168"/>
        <c:axId val="389435424"/>
      </c:barChart>
      <c:catAx>
        <c:axId val="389438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5424"/>
        <c:crosses val="autoZero"/>
        <c:auto val="1"/>
        <c:lblAlgn val="ctr"/>
        <c:lblOffset val="100"/>
        <c:noMultiLvlLbl val="0"/>
      </c:catAx>
      <c:valAx>
        <c:axId val="389435424"/>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8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de-DE" u="sng" dirty="0"/>
              <a:t>Größeres Angebot an alternativen Lernmethoden?</a:t>
            </a:r>
          </a:p>
        </c:rich>
      </c:tx>
      <c:layout>
        <c:manualLayout>
          <c:xMode val="edge"/>
          <c:yMode val="edge"/>
          <c:x val="0.1492028413575375"/>
          <c:y val="0"/>
        </c:manualLayout>
      </c:layout>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pieChart>
        <c:varyColors val="1"/>
        <c:ser>
          <c:idx val="0"/>
          <c:order val="0"/>
          <c:tx>
            <c:strRef>
              <c:f>Tabelle1!$B$1</c:f>
              <c:strCache>
                <c:ptCount val="1"/>
                <c:pt idx="0">
                  <c:v>Wünschst Du Dir ein größeres Angebot an alternativen Lernmethoden?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98E-214E-AEC3-151889C314A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98E-214E-AEC3-151889C314A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Tabelle1!$A$2:$A$3</c:f>
              <c:strCache>
                <c:ptCount val="2"/>
                <c:pt idx="0">
                  <c:v>Ja</c:v>
                </c:pt>
                <c:pt idx="1">
                  <c:v>Nein</c:v>
                </c:pt>
              </c:strCache>
            </c:strRef>
          </c:cat>
          <c:val>
            <c:numRef>
              <c:f>Tabelle1!$B$2:$B$3</c:f>
              <c:numCache>
                <c:formatCode>0%</c:formatCode>
                <c:ptCount val="2"/>
                <c:pt idx="0">
                  <c:v>0.55000000000000004</c:v>
                </c:pt>
                <c:pt idx="1">
                  <c:v>0.45</c:v>
                </c:pt>
              </c:numCache>
            </c:numRef>
          </c:val>
          <c:extLst>
            <c:ext xmlns:c16="http://schemas.microsoft.com/office/drawing/2014/chart" uri="{C3380CC4-5D6E-409C-BE32-E72D297353CC}">
              <c16:uniqueId val="{00000004-998E-214E-AEC3-151889C314A0}"/>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de-DE" u="sng" dirty="0"/>
              <a:t>Wünscht du</a:t>
            </a:r>
            <a:r>
              <a:rPr lang="de-DE" u="sng" baseline="0" dirty="0"/>
              <a:t> dir allgemein mehr Blockveranstaltungen?</a:t>
            </a:r>
            <a:endParaRPr lang="de-DE" u="sng" dirty="0"/>
          </a:p>
        </c:rich>
      </c:tx>
      <c:layout>
        <c:manualLayout>
          <c:xMode val="edge"/>
          <c:yMode val="edge"/>
          <c:x val="0.1492028413575375"/>
          <c:y val="0"/>
        </c:manualLayout>
      </c:layout>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pieChart>
        <c:varyColors val="1"/>
        <c:ser>
          <c:idx val="0"/>
          <c:order val="0"/>
          <c:tx>
            <c:strRef>
              <c:f>Tabelle1!$B$1</c:f>
              <c:strCache>
                <c:ptCount val="1"/>
                <c:pt idx="0">
                  <c:v>Wünschst Du Dir ein größeres Angebot an alternativen Lernmethoden?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F75-9149-8D9C-688DF8F6369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F75-9149-8D9C-688DF8F6369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Tabelle1!$A$2:$A$3</c:f>
              <c:strCache>
                <c:ptCount val="2"/>
                <c:pt idx="0">
                  <c:v>Ja</c:v>
                </c:pt>
                <c:pt idx="1">
                  <c:v>Nein</c:v>
                </c:pt>
              </c:strCache>
            </c:strRef>
          </c:cat>
          <c:val>
            <c:numRef>
              <c:f>Tabelle1!$B$2:$B$3</c:f>
              <c:numCache>
                <c:formatCode>0%</c:formatCode>
                <c:ptCount val="2"/>
                <c:pt idx="0">
                  <c:v>0.77</c:v>
                </c:pt>
                <c:pt idx="1">
                  <c:v>0.23</c:v>
                </c:pt>
              </c:numCache>
            </c:numRef>
          </c:val>
          <c:extLst>
            <c:ext xmlns:c16="http://schemas.microsoft.com/office/drawing/2014/chart" uri="{C3380CC4-5D6E-409C-BE32-E72D297353CC}">
              <c16:uniqueId val="{00000004-5F75-9149-8D9C-688DF8F63694}"/>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de-DE" dirty="0"/>
              <a:t>Welche</a:t>
            </a:r>
            <a:r>
              <a:rPr lang="de-DE" baseline="0" dirty="0"/>
              <a:t> E-Learning Angebote hast du im vergangenen Semester benutzt? </a:t>
            </a:r>
            <a:endParaRPr lang="de-DE"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Wie bewertest Du das Angebot an alternativen Lernmethoden?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Tabelle1!$A$2:$A$10</c:f>
              <c:strCache>
                <c:ptCount val="9"/>
                <c:pt idx="0">
                  <c:v>Mikro Zoom-Übung</c:v>
                </c:pt>
                <c:pt idx="1">
                  <c:v>Mikro Vorlesungsaufzeichnung</c:v>
                </c:pt>
                <c:pt idx="2">
                  <c:v>Mikro Online Klausurübungen</c:v>
                </c:pt>
                <c:pt idx="3">
                  <c:v>Ethik Vorlesungsaufzeichnung</c:v>
                </c:pt>
                <c:pt idx="4">
                  <c:v>LAW 302 Videos zu Gesellschaftsrecht</c:v>
                </c:pt>
                <c:pt idx="5">
                  <c:v>LAW 302 Zoom-Vorlesungen</c:v>
                </c:pt>
                <c:pt idx="6">
                  <c:v>MAN 401 Zoom-Vorlesungen</c:v>
                </c:pt>
                <c:pt idx="7">
                  <c:v>MAN 401 Vorlesungsaufzeichnungen</c:v>
                </c:pt>
                <c:pt idx="8">
                  <c:v>MAN 401 Übungsaufzeichnungen</c:v>
                </c:pt>
              </c:strCache>
            </c:strRef>
          </c:cat>
          <c:val>
            <c:numRef>
              <c:f>Tabelle1!$B$2:$B$10</c:f>
              <c:numCache>
                <c:formatCode>0%</c:formatCode>
                <c:ptCount val="9"/>
                <c:pt idx="0">
                  <c:v>0.42</c:v>
                </c:pt>
                <c:pt idx="1">
                  <c:v>0.81</c:v>
                </c:pt>
                <c:pt idx="2">
                  <c:v>0.6</c:v>
                </c:pt>
                <c:pt idx="3">
                  <c:v>0.81</c:v>
                </c:pt>
                <c:pt idx="4">
                  <c:v>0.83</c:v>
                </c:pt>
                <c:pt idx="5">
                  <c:v>0.72</c:v>
                </c:pt>
                <c:pt idx="6">
                  <c:v>0.53</c:v>
                </c:pt>
                <c:pt idx="7">
                  <c:v>0.72</c:v>
                </c:pt>
                <c:pt idx="8">
                  <c:v>0.63</c:v>
                </c:pt>
              </c:numCache>
            </c:numRef>
          </c:val>
          <c:extLst>
            <c:ext xmlns:c16="http://schemas.microsoft.com/office/drawing/2014/chart" uri="{C3380CC4-5D6E-409C-BE32-E72D297353CC}">
              <c16:uniqueId val="{00000000-88B9-BB47-9CC9-5F0B7AAF7323}"/>
            </c:ext>
          </c:extLst>
        </c:ser>
        <c:dLbls>
          <c:dLblPos val="outEnd"/>
          <c:showLegendKey val="0"/>
          <c:showVal val="1"/>
          <c:showCatName val="0"/>
          <c:showSerName val="0"/>
          <c:showPercent val="0"/>
          <c:showBubbleSize val="0"/>
        </c:dLbls>
        <c:gapWidth val="219"/>
        <c:overlap val="-27"/>
        <c:axId val="389438168"/>
        <c:axId val="389435424"/>
      </c:barChart>
      <c:catAx>
        <c:axId val="389438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5424"/>
        <c:crosses val="autoZero"/>
        <c:auto val="1"/>
        <c:lblAlgn val="ctr"/>
        <c:lblOffset val="100"/>
        <c:noMultiLvlLbl val="0"/>
      </c:catAx>
      <c:valAx>
        <c:axId val="38943542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8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Wie bewertest Du die Durchführung der Online Open-Book Klausuren?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Sehr gut</c:v>
                </c:pt>
                <c:pt idx="1">
                  <c:v>Gut</c:v>
                </c:pt>
                <c:pt idx="2">
                  <c:v>Mittelmäßig</c:v>
                </c:pt>
                <c:pt idx="3">
                  <c:v>Schlecht</c:v>
                </c:pt>
                <c:pt idx="4">
                  <c:v>Sehr schlecht</c:v>
                </c:pt>
              </c:strCache>
            </c:strRef>
          </c:cat>
          <c:val>
            <c:numRef>
              <c:f>Tabelle1!$B$2:$B$6</c:f>
              <c:numCache>
                <c:formatCode>0%</c:formatCode>
                <c:ptCount val="5"/>
                <c:pt idx="0">
                  <c:v>0.57999999999999996</c:v>
                </c:pt>
                <c:pt idx="1">
                  <c:v>0.34</c:v>
                </c:pt>
                <c:pt idx="2">
                  <c:v>0.06</c:v>
                </c:pt>
                <c:pt idx="3">
                  <c:v>0</c:v>
                </c:pt>
                <c:pt idx="4">
                  <c:v>0.02</c:v>
                </c:pt>
              </c:numCache>
            </c:numRef>
          </c:val>
          <c:extLst>
            <c:ext xmlns:c16="http://schemas.microsoft.com/office/drawing/2014/chart" uri="{C3380CC4-5D6E-409C-BE32-E72D297353CC}">
              <c16:uniqueId val="{00000000-515B-844E-9715-42DF8A5DD188}"/>
            </c:ext>
          </c:extLst>
        </c:ser>
        <c:dLbls>
          <c:dLblPos val="outEnd"/>
          <c:showLegendKey val="0"/>
          <c:showVal val="1"/>
          <c:showCatName val="0"/>
          <c:showSerName val="0"/>
          <c:showPercent val="0"/>
          <c:showBubbleSize val="0"/>
        </c:dLbls>
        <c:gapWidth val="219"/>
        <c:overlap val="-27"/>
        <c:axId val="389438168"/>
        <c:axId val="389435424"/>
      </c:barChart>
      <c:catAx>
        <c:axId val="389438168"/>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5424"/>
        <c:crossesAt val="0"/>
        <c:auto val="1"/>
        <c:lblAlgn val="ctr"/>
        <c:lblOffset val="100"/>
        <c:tickLblSkip val="1"/>
        <c:noMultiLvlLbl val="0"/>
      </c:catAx>
      <c:valAx>
        <c:axId val="389435424"/>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9438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de-DE" u="sng" dirty="0"/>
              <a:t>Wünscht</a:t>
            </a:r>
            <a:r>
              <a:rPr lang="de-DE" u="sng" baseline="0" dirty="0"/>
              <a:t> Du Dir, deine Klausuren weiterhin im Open-Book Format zu schreiben?</a:t>
            </a:r>
            <a:endParaRPr lang="de-DE" u="sng" dirty="0"/>
          </a:p>
        </c:rich>
      </c:tx>
      <c:layout>
        <c:manualLayout>
          <c:xMode val="edge"/>
          <c:yMode val="edge"/>
          <c:x val="0.1492028413575375"/>
          <c:y val="0"/>
        </c:manualLayout>
      </c:layout>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pieChart>
        <c:varyColors val="1"/>
        <c:ser>
          <c:idx val="0"/>
          <c:order val="0"/>
          <c:tx>
            <c:strRef>
              <c:f>Tabelle1!$B$1</c:f>
              <c:strCache>
                <c:ptCount val="1"/>
                <c:pt idx="0">
                  <c:v>Wünschst Du Dir allgemein mehr Open-Book Klausuren?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F74-8343-BFEE-CFACC2070C5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F74-8343-BFEE-CFACC2070C5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Tabelle1!$A$2:$A$3</c:f>
              <c:strCache>
                <c:ptCount val="2"/>
                <c:pt idx="0">
                  <c:v>Ja</c:v>
                </c:pt>
                <c:pt idx="1">
                  <c:v>Nein</c:v>
                </c:pt>
              </c:strCache>
            </c:strRef>
          </c:cat>
          <c:val>
            <c:numRef>
              <c:f>Tabelle1!$B$2:$B$3</c:f>
              <c:numCache>
                <c:formatCode>0%</c:formatCode>
                <c:ptCount val="2"/>
                <c:pt idx="0">
                  <c:v>0.7</c:v>
                </c:pt>
                <c:pt idx="1">
                  <c:v>0.3</c:v>
                </c:pt>
              </c:numCache>
            </c:numRef>
          </c:val>
          <c:extLst>
            <c:ext xmlns:c16="http://schemas.microsoft.com/office/drawing/2014/chart" uri="{C3380CC4-5D6E-409C-BE32-E72D297353CC}">
              <c16:uniqueId val="{00000004-3F74-8343-BFEE-CFACC2070C59}"/>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Wie empfindest Du den Leistungsdruck an der Universität Mannheim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sehr stark</c:v>
                </c:pt>
                <c:pt idx="1">
                  <c:v>stark</c:v>
                </c:pt>
                <c:pt idx="2">
                  <c:v>neutral</c:v>
                </c:pt>
                <c:pt idx="3">
                  <c:v>schwach</c:v>
                </c:pt>
                <c:pt idx="4">
                  <c:v>sehr schwach</c:v>
                </c:pt>
              </c:strCache>
            </c:strRef>
          </c:cat>
          <c:val>
            <c:numRef>
              <c:f>Tabelle1!$B$2:$B$6</c:f>
              <c:numCache>
                <c:formatCode>0%</c:formatCode>
                <c:ptCount val="5"/>
                <c:pt idx="0">
                  <c:v>0.3</c:v>
                </c:pt>
                <c:pt idx="1">
                  <c:v>0.62</c:v>
                </c:pt>
                <c:pt idx="2">
                  <c:v>0.06</c:v>
                </c:pt>
                <c:pt idx="3">
                  <c:v>0</c:v>
                </c:pt>
                <c:pt idx="4">
                  <c:v>0.02</c:v>
                </c:pt>
              </c:numCache>
            </c:numRef>
          </c:val>
          <c:extLst>
            <c:ext xmlns:c16="http://schemas.microsoft.com/office/drawing/2014/chart" uri="{C3380CC4-5D6E-409C-BE32-E72D297353CC}">
              <c16:uniqueId val="{00000000-E5F0-4146-AAAC-8CA0D3BE318A}"/>
            </c:ext>
          </c:extLst>
        </c:ser>
        <c:dLbls>
          <c:dLblPos val="outEnd"/>
          <c:showLegendKey val="0"/>
          <c:showVal val="1"/>
          <c:showCatName val="0"/>
          <c:showSerName val="0"/>
          <c:showPercent val="0"/>
          <c:showBubbleSize val="0"/>
        </c:dLbls>
        <c:gapWidth val="219"/>
        <c:overlap val="-27"/>
        <c:axId val="599808888"/>
        <c:axId val="599807928"/>
      </c:barChart>
      <c:catAx>
        <c:axId val="599808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99807928"/>
        <c:crosses val="autoZero"/>
        <c:auto val="1"/>
        <c:lblAlgn val="ctr"/>
        <c:lblOffset val="100"/>
        <c:noMultiLvlLbl val="0"/>
      </c:catAx>
      <c:valAx>
        <c:axId val="599807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99808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Wie beeinflusst Dich der Leistungsdruck?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positiv</c:v>
                </c:pt>
                <c:pt idx="1">
                  <c:v>keine Beeinflussung</c:v>
                </c:pt>
                <c:pt idx="2">
                  <c:v>negativ</c:v>
                </c:pt>
              </c:strCache>
            </c:strRef>
          </c:cat>
          <c:val>
            <c:numRef>
              <c:f>Tabelle1!$B$2:$B$4</c:f>
              <c:numCache>
                <c:formatCode>0%</c:formatCode>
                <c:ptCount val="3"/>
                <c:pt idx="0">
                  <c:v>0.33</c:v>
                </c:pt>
                <c:pt idx="1">
                  <c:v>0.28000000000000003</c:v>
                </c:pt>
                <c:pt idx="2">
                  <c:v>0.39</c:v>
                </c:pt>
              </c:numCache>
            </c:numRef>
          </c:val>
          <c:extLst>
            <c:ext xmlns:c16="http://schemas.microsoft.com/office/drawing/2014/chart" uri="{C3380CC4-5D6E-409C-BE32-E72D297353CC}">
              <c16:uniqueId val="{00000000-5EB5-4603-A3A0-A1034ABBCF41}"/>
            </c:ext>
          </c:extLst>
        </c:ser>
        <c:dLbls>
          <c:dLblPos val="outEnd"/>
          <c:showLegendKey val="0"/>
          <c:showVal val="1"/>
          <c:showCatName val="0"/>
          <c:showSerName val="0"/>
          <c:showPercent val="0"/>
          <c:showBubbleSize val="0"/>
        </c:dLbls>
        <c:gapWidth val="219"/>
        <c:overlap val="-27"/>
        <c:axId val="599815608"/>
        <c:axId val="599815928"/>
      </c:barChart>
      <c:catAx>
        <c:axId val="599815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99815928"/>
        <c:crosses val="autoZero"/>
        <c:auto val="1"/>
        <c:lblAlgn val="ctr"/>
        <c:lblOffset val="100"/>
        <c:noMultiLvlLbl val="0"/>
      </c:catAx>
      <c:valAx>
        <c:axId val="5998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99815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CC 306: </a:t>
            </a:r>
            <a:r>
              <a:rPr lang="en-US" dirty="0" err="1"/>
              <a:t>Wirtschaftsethik</a:t>
            </a:r>
            <a:endParaRPr lang="en-US" dirty="0"/>
          </a:p>
        </c:rich>
      </c:tx>
      <c:layout>
        <c:manualLayout>
          <c:xMode val="edge"/>
          <c:yMode val="edge"/>
          <c:x val="0.1774545238331959"/>
          <c:y val="4.79386385426653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11539961127649079"/>
          <c:y val="0.2302734389744906"/>
          <c:w val="0.84746306249402981"/>
          <c:h val="0.43959882531462091"/>
        </c:manualLayout>
      </c:layout>
      <c:barChart>
        <c:barDir val="col"/>
        <c:grouping val="clustered"/>
        <c:varyColors val="0"/>
        <c:ser>
          <c:idx val="0"/>
          <c:order val="0"/>
          <c:tx>
            <c:strRef>
              <c:f>Tabelle1!$B$1</c:f>
              <c:strCache>
                <c:ptCount val="1"/>
                <c:pt idx="0">
                  <c:v>Wirtschaftsethik </c:v>
                </c:pt>
              </c:strCache>
            </c:strRef>
          </c:tx>
          <c:spPr>
            <a:solidFill>
              <a:schemeClr val="accent1"/>
            </a:solidFill>
            <a:ln>
              <a:noFill/>
            </a:ln>
            <a:effectLst/>
          </c:spPr>
          <c:invertIfNegative val="0"/>
          <c:dLbls>
            <c:dLbl>
              <c:idx val="1"/>
              <c:layout>
                <c:manualLayout>
                  <c:x val="0"/>
                  <c:y val="1.731830501053140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CD0-B749-9732-13C84AFB2C18}"/>
                </c:ext>
              </c:extLst>
            </c:dLbl>
            <c:dLbl>
              <c:idx val="2"/>
              <c:layout>
                <c:manualLayout>
                  <c:x val="-5.6736926309668191E-17"/>
                  <c:y val="1.248820407516170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D0-B749-9732-13C84AFB2C18}"/>
                </c:ext>
              </c:extLst>
            </c:dLbl>
            <c:dLbl>
              <c:idx val="3"/>
              <c:layout>
                <c:manualLayout>
                  <c:x val="-6.1895543715799056E-3"/>
                  <c:y val="5.52313511146677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CD0-B749-9732-13C84AFB2C1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0.08</c:v>
                </c:pt>
                <c:pt idx="1">
                  <c:v>0.34</c:v>
                </c:pt>
                <c:pt idx="2">
                  <c:v>0.55000000000000004</c:v>
                </c:pt>
                <c:pt idx="3">
                  <c:v>0.02</c:v>
                </c:pt>
                <c:pt idx="4">
                  <c:v>0.02</c:v>
                </c:pt>
              </c:numCache>
            </c:numRef>
          </c:val>
          <c:extLst>
            <c:ext xmlns:c16="http://schemas.microsoft.com/office/drawing/2014/chart" uri="{C3380CC4-5D6E-409C-BE32-E72D297353CC}">
              <c16:uniqueId val="{00000000-B7C3-4D14-8E18-052FF789947F}"/>
            </c:ext>
          </c:extLst>
        </c:ser>
        <c:dLbls>
          <c:dLblPos val="inEnd"/>
          <c:showLegendKey val="0"/>
          <c:showVal val="1"/>
          <c:showCatName val="0"/>
          <c:showSerName val="0"/>
          <c:showPercent val="0"/>
          <c:showBubbleSize val="0"/>
        </c:dLbls>
        <c:gapWidth val="219"/>
        <c:overlap val="-27"/>
        <c:axId val="338375120"/>
        <c:axId val="338372376"/>
      </c:barChart>
      <c:catAx>
        <c:axId val="33837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2376"/>
        <c:crosses val="autoZero"/>
        <c:auto val="1"/>
        <c:lblAlgn val="ctr"/>
        <c:lblOffset val="100"/>
        <c:noMultiLvlLbl val="0"/>
      </c:catAx>
      <c:valAx>
        <c:axId val="338372376"/>
        <c:scaling>
          <c:orientation val="minMax"/>
          <c:max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5120"/>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a:t>ECO</a:t>
            </a:r>
            <a:r>
              <a:rPr lang="en-US" baseline="0" dirty="0"/>
              <a:t> 302: </a:t>
            </a:r>
            <a:r>
              <a:rPr lang="en-US" dirty="0"/>
              <a:t>Mikroökonomik A</a:t>
            </a:r>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Mikroökonomik A</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0.11</c:v>
                </c:pt>
                <c:pt idx="1">
                  <c:v>0.36</c:v>
                </c:pt>
                <c:pt idx="2">
                  <c:v>0.53</c:v>
                </c:pt>
                <c:pt idx="3">
                  <c:v>0</c:v>
                </c:pt>
                <c:pt idx="4">
                  <c:v>0</c:v>
                </c:pt>
              </c:numCache>
            </c:numRef>
          </c:val>
          <c:extLst>
            <c:ext xmlns:c16="http://schemas.microsoft.com/office/drawing/2014/chart" uri="{C3380CC4-5D6E-409C-BE32-E72D297353CC}">
              <c16:uniqueId val="{00000000-7881-42A2-9700-CCF4CC435B15}"/>
            </c:ext>
          </c:extLst>
        </c:ser>
        <c:dLbls>
          <c:dLblPos val="outEnd"/>
          <c:showLegendKey val="0"/>
          <c:showVal val="1"/>
          <c:showCatName val="0"/>
          <c:showSerName val="0"/>
          <c:showPercent val="0"/>
          <c:showBubbleSize val="0"/>
        </c:dLbls>
        <c:gapWidth val="150"/>
        <c:axId val="338387696"/>
        <c:axId val="338385344"/>
      </c:barChart>
      <c:catAx>
        <c:axId val="3383876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5344"/>
        <c:crosses val="autoZero"/>
        <c:auto val="1"/>
        <c:lblAlgn val="ctr"/>
        <c:lblOffset val="100"/>
        <c:noMultiLvlLbl val="0"/>
      </c:catAx>
      <c:valAx>
        <c:axId val="338385344"/>
        <c:scaling>
          <c:orientation val="minMax"/>
          <c:max val="0.70000000000000007"/>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a:t>MAN 401:</a:t>
            </a:r>
            <a:r>
              <a:rPr lang="en-US" baseline="0" dirty="0"/>
              <a:t> </a:t>
            </a:r>
            <a:r>
              <a:rPr lang="en-US" dirty="0"/>
              <a:t>Organization</a:t>
            </a:r>
            <a:r>
              <a:rPr lang="en-US" baseline="0" dirty="0"/>
              <a:t> and Human Resources Management</a:t>
            </a:r>
            <a:endParaRPr lang="en-US"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Organization and Human Resource Management</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c:v>
                </c:pt>
                <c:pt idx="1">
                  <c:v>0.02</c:v>
                </c:pt>
                <c:pt idx="2">
                  <c:v>0.91</c:v>
                </c:pt>
                <c:pt idx="3">
                  <c:v>0.08</c:v>
                </c:pt>
                <c:pt idx="4">
                  <c:v>0</c:v>
                </c:pt>
              </c:numCache>
            </c:numRef>
          </c:val>
          <c:extLst>
            <c:ext xmlns:c16="http://schemas.microsoft.com/office/drawing/2014/chart" uri="{C3380CC4-5D6E-409C-BE32-E72D297353CC}">
              <c16:uniqueId val="{00000000-73CD-4759-8A04-CA18982CD470}"/>
            </c:ext>
          </c:extLst>
        </c:ser>
        <c:dLbls>
          <c:showLegendKey val="0"/>
          <c:showVal val="0"/>
          <c:showCatName val="0"/>
          <c:showSerName val="0"/>
          <c:showPercent val="0"/>
          <c:showBubbleSize val="0"/>
        </c:dLbls>
        <c:gapWidth val="150"/>
        <c:axId val="337601232"/>
        <c:axId val="333838808"/>
      </c:barChart>
      <c:catAx>
        <c:axId val="337601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3838808"/>
        <c:crosses val="autoZero"/>
        <c:auto val="1"/>
        <c:lblAlgn val="ctr"/>
        <c:lblOffset val="100"/>
        <c:noMultiLvlLbl val="0"/>
      </c:catAx>
      <c:valAx>
        <c:axId val="333838808"/>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7601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a:t>LAW 302: </a:t>
            </a:r>
            <a:r>
              <a:rPr lang="en-US" dirty="0" err="1"/>
              <a:t>Handels</a:t>
            </a:r>
            <a:r>
              <a:rPr lang="en-US" dirty="0"/>
              <a:t>-</a:t>
            </a:r>
            <a:r>
              <a:rPr lang="en-US" baseline="0" dirty="0"/>
              <a:t> und </a:t>
            </a:r>
            <a:r>
              <a:rPr lang="en-US" baseline="0" dirty="0" err="1"/>
              <a:t>Gesellschaftsrecht</a:t>
            </a:r>
            <a:endParaRPr lang="en-US"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Handels- und Gesellschaftsrecht</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0.15</c:v>
                </c:pt>
                <c:pt idx="1">
                  <c:v>0.26</c:v>
                </c:pt>
                <c:pt idx="2">
                  <c:v>0.55000000000000004</c:v>
                </c:pt>
                <c:pt idx="3">
                  <c:v>0.04</c:v>
                </c:pt>
                <c:pt idx="4">
                  <c:v>0</c:v>
                </c:pt>
              </c:numCache>
            </c:numRef>
          </c:val>
          <c:extLst>
            <c:ext xmlns:c16="http://schemas.microsoft.com/office/drawing/2014/chart" uri="{C3380CC4-5D6E-409C-BE32-E72D297353CC}">
              <c16:uniqueId val="{00000000-2A49-406E-9142-B5CA868876C3}"/>
            </c:ext>
          </c:extLst>
        </c:ser>
        <c:dLbls>
          <c:showLegendKey val="0"/>
          <c:showVal val="0"/>
          <c:showCatName val="0"/>
          <c:showSerName val="0"/>
          <c:showPercent val="0"/>
          <c:showBubbleSize val="0"/>
        </c:dLbls>
        <c:gapWidth val="150"/>
        <c:axId val="337601232"/>
        <c:axId val="333838808"/>
      </c:barChart>
      <c:catAx>
        <c:axId val="337601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3838808"/>
        <c:crosses val="autoZero"/>
        <c:auto val="1"/>
        <c:lblAlgn val="ctr"/>
        <c:lblOffset val="100"/>
        <c:noMultiLvlLbl val="0"/>
      </c:catAx>
      <c:valAx>
        <c:axId val="333838808"/>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7601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a:t>CC 308: Basic Academic Skills</a:t>
            </a:r>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CC 308 Basic Academic Skills</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0.11</c:v>
                </c:pt>
                <c:pt idx="1">
                  <c:v>0.25</c:v>
                </c:pt>
                <c:pt idx="2">
                  <c:v>0.56999999999999995</c:v>
                </c:pt>
                <c:pt idx="3">
                  <c:v>0.06</c:v>
                </c:pt>
                <c:pt idx="4">
                  <c:v>0.02</c:v>
                </c:pt>
              </c:numCache>
            </c:numRef>
          </c:val>
          <c:extLst>
            <c:ext xmlns:c16="http://schemas.microsoft.com/office/drawing/2014/chart" uri="{C3380CC4-5D6E-409C-BE32-E72D297353CC}">
              <c16:uniqueId val="{00000000-6B59-164D-854A-A0BF9DEC8B33}"/>
            </c:ext>
          </c:extLst>
        </c:ser>
        <c:dLbls>
          <c:dLblPos val="outEnd"/>
          <c:showLegendKey val="0"/>
          <c:showVal val="1"/>
          <c:showCatName val="0"/>
          <c:showSerName val="0"/>
          <c:showPercent val="0"/>
          <c:showBubbleSize val="0"/>
        </c:dLbls>
        <c:gapWidth val="150"/>
        <c:axId val="338387696"/>
        <c:axId val="338385344"/>
      </c:barChart>
      <c:catAx>
        <c:axId val="3383876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5344"/>
        <c:crosses val="autoZero"/>
        <c:auto val="1"/>
        <c:lblAlgn val="ctr"/>
        <c:lblOffset val="100"/>
        <c:noMultiLvlLbl val="0"/>
      </c:catAx>
      <c:valAx>
        <c:axId val="338385344"/>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dirty="0" err="1"/>
              <a:t>Wahlpflichtbereich</a:t>
            </a:r>
            <a:r>
              <a:rPr lang="en-US" baseline="0" dirty="0"/>
              <a:t> A</a:t>
            </a:r>
            <a:endParaRPr lang="en-US"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Wahlpflichtbereich A</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Viel zu hoch</c:v>
                </c:pt>
                <c:pt idx="1">
                  <c:v>Zu hoch</c:v>
                </c:pt>
                <c:pt idx="2">
                  <c:v>Angemessen</c:v>
                </c:pt>
                <c:pt idx="3">
                  <c:v>Zu niedrig</c:v>
                </c:pt>
                <c:pt idx="4">
                  <c:v>Viel zu niedrig</c:v>
                </c:pt>
              </c:strCache>
            </c:strRef>
          </c:cat>
          <c:val>
            <c:numRef>
              <c:f>Tabelle1!$B$2:$B$6</c:f>
              <c:numCache>
                <c:formatCode>0%</c:formatCode>
                <c:ptCount val="5"/>
                <c:pt idx="0">
                  <c:v>0.06</c:v>
                </c:pt>
                <c:pt idx="1">
                  <c:v>0.19</c:v>
                </c:pt>
                <c:pt idx="2">
                  <c:v>0.64</c:v>
                </c:pt>
                <c:pt idx="3">
                  <c:v>0.11</c:v>
                </c:pt>
                <c:pt idx="4">
                  <c:v>0</c:v>
                </c:pt>
              </c:numCache>
            </c:numRef>
          </c:val>
          <c:extLst>
            <c:ext xmlns:c16="http://schemas.microsoft.com/office/drawing/2014/chart" uri="{C3380CC4-5D6E-409C-BE32-E72D297353CC}">
              <c16:uniqueId val="{00000000-6B59-164D-854A-A0BF9DEC8B33}"/>
            </c:ext>
          </c:extLst>
        </c:ser>
        <c:dLbls>
          <c:dLblPos val="outEnd"/>
          <c:showLegendKey val="0"/>
          <c:showVal val="1"/>
          <c:showCatName val="0"/>
          <c:showSerName val="0"/>
          <c:showPercent val="0"/>
          <c:showBubbleSize val="0"/>
        </c:dLbls>
        <c:gapWidth val="150"/>
        <c:axId val="338387696"/>
        <c:axId val="338385344"/>
      </c:barChart>
      <c:catAx>
        <c:axId val="3383876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5344"/>
        <c:crosses val="autoZero"/>
        <c:auto val="1"/>
        <c:lblAlgn val="ctr"/>
        <c:lblOffset val="100"/>
        <c:noMultiLvlLbl val="0"/>
      </c:catAx>
      <c:valAx>
        <c:axId val="338385344"/>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8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GB" dirty="0"/>
              <a:t>LAW </a:t>
            </a:r>
            <a:r>
              <a:rPr lang="en-GB" dirty="0" err="1"/>
              <a:t>Tutorium</a:t>
            </a:r>
            <a:endParaRPr lang="en-GB"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LAW 302 Tut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sinnvoll</c:v>
                </c:pt>
                <c:pt idx="1">
                  <c:v>Sinnvoll</c:v>
                </c:pt>
                <c:pt idx="2">
                  <c:v>Neutral</c:v>
                </c:pt>
                <c:pt idx="3">
                  <c:v>Nicht sinnvoll</c:v>
                </c:pt>
                <c:pt idx="4">
                  <c:v>Gar nicht sinnvoll</c:v>
                </c:pt>
                <c:pt idx="5">
                  <c:v>Nicht besucht</c:v>
                </c:pt>
              </c:strCache>
            </c:strRef>
          </c:cat>
          <c:val>
            <c:numRef>
              <c:f>Tabelle1!$B$2:$B$7</c:f>
              <c:numCache>
                <c:formatCode>0%</c:formatCode>
                <c:ptCount val="6"/>
                <c:pt idx="0">
                  <c:v>0.66</c:v>
                </c:pt>
                <c:pt idx="1">
                  <c:v>0.19</c:v>
                </c:pt>
                <c:pt idx="2">
                  <c:v>0.06</c:v>
                </c:pt>
                <c:pt idx="3">
                  <c:v>0.02</c:v>
                </c:pt>
                <c:pt idx="4">
                  <c:v>0.02</c:v>
                </c:pt>
                <c:pt idx="5">
                  <c:v>0</c:v>
                </c:pt>
              </c:numCache>
            </c:numRef>
          </c:val>
          <c:extLst>
            <c:ext xmlns:c16="http://schemas.microsoft.com/office/drawing/2014/chart" uri="{C3380CC4-5D6E-409C-BE32-E72D297353CC}">
              <c16:uniqueId val="{00000000-B7C3-4D14-8E18-052FF789947F}"/>
            </c:ext>
          </c:extLst>
        </c:ser>
        <c:dLbls>
          <c:dLblPos val="outEnd"/>
          <c:showLegendKey val="0"/>
          <c:showVal val="1"/>
          <c:showCatName val="0"/>
          <c:showSerName val="0"/>
          <c:showPercent val="0"/>
          <c:showBubbleSize val="0"/>
        </c:dLbls>
        <c:gapWidth val="219"/>
        <c:overlap val="-27"/>
        <c:axId val="338375120"/>
        <c:axId val="338372376"/>
      </c:barChart>
      <c:catAx>
        <c:axId val="33837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2376"/>
        <c:crosses val="autoZero"/>
        <c:auto val="1"/>
        <c:lblAlgn val="ctr"/>
        <c:lblOffset val="100"/>
        <c:noMultiLvlLbl val="0"/>
      </c:catAx>
      <c:valAx>
        <c:axId val="338372376"/>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38375120"/>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r>
              <a:rPr lang="en-US" u="sng" dirty="0"/>
              <a:t>MAN </a:t>
            </a:r>
            <a:r>
              <a:rPr lang="en-US" u="sng" dirty="0" err="1"/>
              <a:t>Übung</a:t>
            </a:r>
            <a:endParaRPr lang="en-US" u="sng" dirty="0"/>
          </a:p>
        </c:rich>
      </c:tx>
      <c:overlay val="0"/>
      <c:spPr>
        <a:noFill/>
        <a:ln>
          <a:noFill/>
        </a:ln>
        <a:effectLst/>
      </c:spPr>
      <c:txPr>
        <a:bodyPr rot="0" spcFirstLastPara="1" vertOverflow="ellipsis" vert="horz" wrap="square" anchor="ctr" anchorCtr="1"/>
        <a:lstStyle/>
        <a:p>
          <a:pPr>
            <a:defRPr sz="1862" b="0" i="0" u="sng"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MAN 401 (Organization)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sinnvoll</c:v>
                </c:pt>
                <c:pt idx="1">
                  <c:v>Sinnvoll</c:v>
                </c:pt>
                <c:pt idx="2">
                  <c:v>Neutral</c:v>
                </c:pt>
                <c:pt idx="3">
                  <c:v>Nicht sinnvoll</c:v>
                </c:pt>
                <c:pt idx="4">
                  <c:v>Gar nicht sinnvoll</c:v>
                </c:pt>
                <c:pt idx="5">
                  <c:v>Nicht besucht</c:v>
                </c:pt>
              </c:strCache>
            </c:strRef>
          </c:cat>
          <c:val>
            <c:numRef>
              <c:f>Tabelle1!$B$2:$B$7</c:f>
              <c:numCache>
                <c:formatCode>0%</c:formatCode>
                <c:ptCount val="6"/>
                <c:pt idx="0">
                  <c:v>0.15</c:v>
                </c:pt>
                <c:pt idx="1">
                  <c:v>0.34</c:v>
                </c:pt>
                <c:pt idx="2">
                  <c:v>0.21</c:v>
                </c:pt>
                <c:pt idx="3">
                  <c:v>0.11</c:v>
                </c:pt>
                <c:pt idx="4">
                  <c:v>0.04</c:v>
                </c:pt>
                <c:pt idx="5">
                  <c:v>0.15</c:v>
                </c:pt>
              </c:numCache>
            </c:numRef>
          </c:val>
          <c:extLst>
            <c:ext xmlns:c16="http://schemas.microsoft.com/office/drawing/2014/chart" uri="{C3380CC4-5D6E-409C-BE32-E72D297353CC}">
              <c16:uniqueId val="{00000000-206A-44EE-9155-14EBB30CCA80}"/>
            </c:ext>
          </c:extLst>
        </c:ser>
        <c:dLbls>
          <c:showLegendKey val="0"/>
          <c:showVal val="0"/>
          <c:showCatName val="0"/>
          <c:showSerName val="0"/>
          <c:showPercent val="0"/>
          <c:showBubbleSize val="0"/>
        </c:dLbls>
        <c:gapWidth val="219"/>
        <c:overlap val="-27"/>
        <c:axId val="386822080"/>
        <c:axId val="386815024"/>
      </c:barChart>
      <c:catAx>
        <c:axId val="38682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6815024"/>
        <c:crosses val="autoZero"/>
        <c:auto val="1"/>
        <c:lblAlgn val="ctr"/>
        <c:lblOffset val="100"/>
        <c:noMultiLvlLbl val="0"/>
      </c:catAx>
      <c:valAx>
        <c:axId val="386815024"/>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6822080"/>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0.14205</cdr:x>
      <cdr:y>0.38709</cdr:y>
    </cdr:from>
    <cdr:to>
      <cdr:x>0.29704</cdr:x>
      <cdr:y>0.50224</cdr:y>
    </cdr:to>
    <cdr:sp macro="" textlink="">
      <cdr:nvSpPr>
        <cdr:cNvPr id="2" name="Textfeld 1">
          <a:extLst xmlns:a="http://schemas.openxmlformats.org/drawingml/2006/main">
            <a:ext uri="{FF2B5EF4-FFF2-40B4-BE49-F238E27FC236}">
              <a16:creationId xmlns:a16="http://schemas.microsoft.com/office/drawing/2014/main" id="{41B6A494-4A27-9346-B919-C44AFA643E11}"/>
            </a:ext>
          </a:extLst>
        </cdr:cNvPr>
        <cdr:cNvSpPr txBox="1"/>
      </cdr:nvSpPr>
      <cdr:spPr>
        <a:xfrm xmlns:a="http://schemas.openxmlformats.org/drawingml/2006/main">
          <a:off x="582928" y="1025485"/>
          <a:ext cx="636023" cy="3050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800" dirty="0">
              <a:solidFill>
                <a:srgbClr val="00B050"/>
              </a:solidFill>
            </a:rPr>
            <a:t>+4%</a:t>
          </a:r>
        </a:p>
      </cdr:txBody>
    </cdr:sp>
  </cdr:relSizeAnchor>
  <cdr:relSizeAnchor xmlns:cdr="http://schemas.openxmlformats.org/drawingml/2006/chartDrawing">
    <cdr:from>
      <cdr:x>0.28356</cdr:x>
      <cdr:y>0.27066</cdr:y>
    </cdr:from>
    <cdr:to>
      <cdr:x>0.46197</cdr:x>
      <cdr:y>0.39389</cdr:y>
    </cdr:to>
    <cdr:sp macro="" textlink="">
      <cdr:nvSpPr>
        <cdr:cNvPr id="3" name="Textfeld 1">
          <a:extLst xmlns:a="http://schemas.openxmlformats.org/drawingml/2006/main">
            <a:ext uri="{FF2B5EF4-FFF2-40B4-BE49-F238E27FC236}">
              <a16:creationId xmlns:a16="http://schemas.microsoft.com/office/drawing/2014/main" id="{5C8A07FF-768A-564B-AFCE-5933A6F4D36C}"/>
            </a:ext>
          </a:extLst>
        </cdr:cNvPr>
        <cdr:cNvSpPr txBox="1"/>
      </cdr:nvSpPr>
      <cdr:spPr>
        <a:xfrm xmlns:a="http://schemas.openxmlformats.org/drawingml/2006/main">
          <a:off x="1163650" y="717029"/>
          <a:ext cx="732139" cy="3264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800" dirty="0">
              <a:solidFill>
                <a:srgbClr val="00B050"/>
              </a:solidFill>
            </a:rPr>
            <a:t>+15%</a:t>
          </a:r>
        </a:p>
      </cdr:txBody>
    </cdr:sp>
  </cdr:relSizeAnchor>
</c:userShapes>
</file>

<file path=ppt/drawings/drawing2.xml><?xml version="1.0" encoding="utf-8"?>
<c:userShapes xmlns:c="http://schemas.openxmlformats.org/drawingml/2006/chart">
  <cdr:relSizeAnchor xmlns:cdr="http://schemas.openxmlformats.org/drawingml/2006/chartDrawing">
    <cdr:from>
      <cdr:x>0.80944</cdr:x>
      <cdr:y>0.33863</cdr:y>
    </cdr:from>
    <cdr:to>
      <cdr:x>0.98851</cdr:x>
      <cdr:y>0.506</cdr:y>
    </cdr:to>
    <cdr:sp macro="" textlink="">
      <cdr:nvSpPr>
        <cdr:cNvPr id="2" name="Textfeld 3">
          <a:extLst xmlns:a="http://schemas.openxmlformats.org/drawingml/2006/main">
            <a:ext uri="{FF2B5EF4-FFF2-40B4-BE49-F238E27FC236}">
              <a16:creationId xmlns:a16="http://schemas.microsoft.com/office/drawing/2014/main" id="{840410C9-1F0C-2F44-BCF8-434DD3D0F8B5}"/>
            </a:ext>
          </a:extLst>
        </cdr:cNvPr>
        <cdr:cNvSpPr txBox="1"/>
      </cdr:nvSpPr>
      <cdr:spPr>
        <a:xfrm xmlns:a="http://schemas.openxmlformats.org/drawingml/2006/main">
          <a:off x="3321669" y="747240"/>
          <a:ext cx="734888" cy="36932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dirty="0">
              <a:solidFill>
                <a:srgbClr val="FF0000"/>
              </a:solidFill>
            </a:rPr>
            <a:t>-1%</a:t>
          </a:r>
        </a:p>
      </cdr:txBody>
    </cdr:sp>
  </cdr:relSizeAnchor>
  <cdr:relSizeAnchor xmlns:cdr="http://schemas.openxmlformats.org/drawingml/2006/chartDrawing">
    <cdr:from>
      <cdr:x>0.64333</cdr:x>
      <cdr:y>0.3618</cdr:y>
    </cdr:from>
    <cdr:to>
      <cdr:x>0.82241</cdr:x>
      <cdr:y>0.51522</cdr:y>
    </cdr:to>
    <cdr:sp macro="" textlink="">
      <cdr:nvSpPr>
        <cdr:cNvPr id="3" name="Textfeld 3">
          <a:extLst xmlns:a="http://schemas.openxmlformats.org/drawingml/2006/main">
            <a:ext uri="{FF2B5EF4-FFF2-40B4-BE49-F238E27FC236}">
              <a16:creationId xmlns:a16="http://schemas.microsoft.com/office/drawing/2014/main" id="{7024D006-82C3-CA54-4CB3-F947E30B2214}"/>
            </a:ext>
          </a:extLst>
        </cdr:cNvPr>
        <cdr:cNvSpPr txBox="1"/>
      </cdr:nvSpPr>
      <cdr:spPr>
        <a:xfrm xmlns:a="http://schemas.openxmlformats.org/drawingml/2006/main">
          <a:off x="2640012" y="798352"/>
          <a:ext cx="734888"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600" dirty="0">
              <a:solidFill>
                <a:srgbClr val="FF0000"/>
              </a:solidFill>
            </a:rPr>
            <a:t>-2%</a:t>
          </a:r>
        </a:p>
      </cdr:txBody>
    </cdr:sp>
  </cdr:relSizeAnchor>
</c:userShapes>
</file>

<file path=ppt/drawings/drawing3.xml><?xml version="1.0" encoding="utf-8"?>
<c:userShapes xmlns:c="http://schemas.openxmlformats.org/drawingml/2006/chart">
  <cdr:relSizeAnchor xmlns:cdr="http://schemas.openxmlformats.org/drawingml/2006/chartDrawing">
    <cdr:from>
      <cdr:x>0.84548</cdr:x>
      <cdr:y>0.52078</cdr:y>
    </cdr:from>
    <cdr:to>
      <cdr:x>0.98251</cdr:x>
      <cdr:y>0.62375</cdr:y>
    </cdr:to>
    <cdr:sp macro="" textlink="">
      <cdr:nvSpPr>
        <cdr:cNvPr id="2" name="Textfeld 5">
          <a:extLst xmlns:a="http://schemas.openxmlformats.org/drawingml/2006/main">
            <a:ext uri="{FF2B5EF4-FFF2-40B4-BE49-F238E27FC236}">
              <a16:creationId xmlns:a16="http://schemas.microsoft.com/office/drawing/2014/main" id="{42369ACE-FA7B-094A-8D53-650D2D5539CC}"/>
            </a:ext>
          </a:extLst>
        </cdr:cNvPr>
        <cdr:cNvSpPr txBox="1"/>
      </cdr:nvSpPr>
      <cdr:spPr>
        <a:xfrm xmlns:a="http://schemas.openxmlformats.org/drawingml/2006/main">
          <a:off x="3682999" y="1323006"/>
          <a:ext cx="59689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FF0000"/>
              </a:solidFill>
            </a:rPr>
            <a:t>-4%</a:t>
          </a:r>
        </a:p>
      </cdr:txBody>
    </cdr:sp>
  </cdr:relSizeAnchor>
  <cdr:relSizeAnchor xmlns:cdr="http://schemas.openxmlformats.org/drawingml/2006/chartDrawing">
    <cdr:from>
      <cdr:x>0.55763</cdr:x>
      <cdr:y>0.55463</cdr:y>
    </cdr:from>
    <cdr:to>
      <cdr:x>0.69465</cdr:x>
      <cdr:y>0.6576</cdr:y>
    </cdr:to>
    <cdr:sp macro="" textlink="">
      <cdr:nvSpPr>
        <cdr:cNvPr id="3" name="Textfeld 5">
          <a:extLst xmlns:a="http://schemas.openxmlformats.org/drawingml/2006/main">
            <a:ext uri="{FF2B5EF4-FFF2-40B4-BE49-F238E27FC236}">
              <a16:creationId xmlns:a16="http://schemas.microsoft.com/office/drawing/2014/main" id="{FEC2D783-94F8-E04A-B8C2-B8AC43848398}"/>
            </a:ext>
          </a:extLst>
        </cdr:cNvPr>
        <cdr:cNvSpPr txBox="1"/>
      </cdr:nvSpPr>
      <cdr:spPr>
        <a:xfrm xmlns:a="http://schemas.openxmlformats.org/drawingml/2006/main">
          <a:off x="2429080" y="1409000"/>
          <a:ext cx="59689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t>+-0</a:t>
          </a:r>
          <a:r>
            <a:rPr lang="de-DE" sz="1100" dirty="0">
              <a:solidFill>
                <a:schemeClr val="tx1"/>
              </a:solidFill>
            </a:rPr>
            <a:t>%</a:t>
          </a:r>
        </a:p>
      </cdr:txBody>
    </cdr:sp>
  </cdr:relSizeAnchor>
  <cdr:relSizeAnchor xmlns:cdr="http://schemas.openxmlformats.org/drawingml/2006/chartDrawing">
    <cdr:from>
      <cdr:x>0.70906</cdr:x>
      <cdr:y>0.56678</cdr:y>
    </cdr:from>
    <cdr:to>
      <cdr:x>0.84609</cdr:x>
      <cdr:y>0.66975</cdr:y>
    </cdr:to>
    <cdr:sp macro="" textlink="">
      <cdr:nvSpPr>
        <cdr:cNvPr id="4" name="Textfeld 5">
          <a:extLst xmlns:a="http://schemas.openxmlformats.org/drawingml/2006/main">
            <a:ext uri="{FF2B5EF4-FFF2-40B4-BE49-F238E27FC236}">
              <a16:creationId xmlns:a16="http://schemas.microsoft.com/office/drawing/2014/main" id="{67CD1399-2DCD-F843-ABC4-12B20A110ED4}"/>
            </a:ext>
          </a:extLst>
        </cdr:cNvPr>
        <cdr:cNvSpPr txBox="1"/>
      </cdr:nvSpPr>
      <cdr:spPr>
        <a:xfrm xmlns:a="http://schemas.openxmlformats.org/drawingml/2006/main">
          <a:off x="3088732" y="1439867"/>
          <a:ext cx="59689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00B050"/>
              </a:solidFill>
            </a:rPr>
            <a:t>+2%</a:t>
          </a:r>
        </a:p>
      </cdr:txBody>
    </cdr:sp>
  </cdr:relSizeAnchor>
</c:userShapes>
</file>

<file path=ppt/drawings/drawing4.xml><?xml version="1.0" encoding="utf-8"?>
<c:userShapes xmlns:c="http://schemas.openxmlformats.org/drawingml/2006/chart">
  <cdr:relSizeAnchor xmlns:cdr="http://schemas.openxmlformats.org/drawingml/2006/chartDrawing">
    <cdr:from>
      <cdr:x>0.12821</cdr:x>
      <cdr:y>0.21438</cdr:y>
    </cdr:from>
    <cdr:to>
      <cdr:x>0.31471</cdr:x>
      <cdr:y>0.31841</cdr:y>
    </cdr:to>
    <cdr:sp macro="" textlink="">
      <cdr:nvSpPr>
        <cdr:cNvPr id="2" name="Textfeld 5">
          <a:extLst xmlns:a="http://schemas.openxmlformats.org/drawingml/2006/main">
            <a:ext uri="{FF2B5EF4-FFF2-40B4-BE49-F238E27FC236}">
              <a16:creationId xmlns:a16="http://schemas.microsoft.com/office/drawing/2014/main" id="{42369ACE-FA7B-094A-8D53-650D2D5539CC}"/>
            </a:ext>
          </a:extLst>
        </cdr:cNvPr>
        <cdr:cNvSpPr txBox="1"/>
      </cdr:nvSpPr>
      <cdr:spPr>
        <a:xfrm xmlns:a="http://schemas.openxmlformats.org/drawingml/2006/main">
          <a:off x="520841" y="539090"/>
          <a:ext cx="757640" cy="26159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FF0000"/>
              </a:solidFill>
            </a:rPr>
            <a:t>-21%</a:t>
          </a:r>
        </a:p>
      </cdr:txBody>
    </cdr:sp>
  </cdr:relSizeAnchor>
  <cdr:relSizeAnchor xmlns:cdr="http://schemas.openxmlformats.org/drawingml/2006/chartDrawing">
    <cdr:from>
      <cdr:x>0.413</cdr:x>
      <cdr:y>0.51242</cdr:y>
    </cdr:from>
    <cdr:to>
      <cdr:x>0.51893</cdr:x>
      <cdr:y>0.61646</cdr:y>
    </cdr:to>
    <cdr:sp macro="" textlink="">
      <cdr:nvSpPr>
        <cdr:cNvPr id="3" name="Textfeld 5">
          <a:extLst xmlns:a="http://schemas.openxmlformats.org/drawingml/2006/main">
            <a:ext uri="{FF2B5EF4-FFF2-40B4-BE49-F238E27FC236}">
              <a16:creationId xmlns:a16="http://schemas.microsoft.com/office/drawing/2014/main" id="{42369ACE-FA7B-094A-8D53-650D2D5539CC}"/>
            </a:ext>
          </a:extLst>
        </cdr:cNvPr>
        <cdr:cNvSpPr txBox="1"/>
      </cdr:nvSpPr>
      <cdr:spPr>
        <a:xfrm xmlns:a="http://schemas.openxmlformats.org/drawingml/2006/main">
          <a:off x="1677783" y="1288523"/>
          <a:ext cx="430332" cy="26161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FF0000"/>
              </a:solidFill>
            </a:rPr>
            <a:t>-1%</a:t>
          </a:r>
        </a:p>
      </cdr:txBody>
    </cdr:sp>
  </cdr:relSizeAnchor>
  <cdr:relSizeAnchor xmlns:cdr="http://schemas.openxmlformats.org/drawingml/2006/chartDrawing">
    <cdr:from>
      <cdr:x>0.27713</cdr:x>
      <cdr:y>0.46225</cdr:y>
    </cdr:from>
    <cdr:to>
      <cdr:x>0.44333</cdr:x>
      <cdr:y>0.56628</cdr:y>
    </cdr:to>
    <cdr:sp macro="" textlink="">
      <cdr:nvSpPr>
        <cdr:cNvPr id="4" name="Textfeld 5">
          <a:extLst xmlns:a="http://schemas.openxmlformats.org/drawingml/2006/main">
            <a:ext uri="{FF2B5EF4-FFF2-40B4-BE49-F238E27FC236}">
              <a16:creationId xmlns:a16="http://schemas.microsoft.com/office/drawing/2014/main" id="{11F7788B-DD4C-7F41-9183-55DF9AC6AF1C}"/>
            </a:ext>
          </a:extLst>
        </cdr:cNvPr>
        <cdr:cNvSpPr txBox="1"/>
      </cdr:nvSpPr>
      <cdr:spPr>
        <a:xfrm xmlns:a="http://schemas.openxmlformats.org/drawingml/2006/main">
          <a:off x="1125803" y="1162363"/>
          <a:ext cx="675173" cy="26159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FF0000"/>
              </a:solidFill>
            </a:rPr>
            <a:t>-6%</a:t>
          </a:r>
        </a:p>
      </cdr:txBody>
    </cdr:sp>
  </cdr:relSizeAnchor>
  <cdr:relSizeAnchor xmlns:cdr="http://schemas.openxmlformats.org/drawingml/2006/chartDrawing">
    <cdr:from>
      <cdr:x>0.55929</cdr:x>
      <cdr:y>0.39596</cdr:y>
    </cdr:from>
    <cdr:to>
      <cdr:x>0.6815</cdr:x>
      <cdr:y>0.5</cdr:y>
    </cdr:to>
    <cdr:sp macro="" textlink="">
      <cdr:nvSpPr>
        <cdr:cNvPr id="5" name="Textfeld 5">
          <a:extLst xmlns:a="http://schemas.openxmlformats.org/drawingml/2006/main">
            <a:ext uri="{FF2B5EF4-FFF2-40B4-BE49-F238E27FC236}">
              <a16:creationId xmlns:a16="http://schemas.microsoft.com/office/drawing/2014/main" id="{5A0789E7-F408-DF4D-B6A4-D60D2557F434}"/>
            </a:ext>
          </a:extLst>
        </cdr:cNvPr>
        <cdr:cNvSpPr txBox="1"/>
      </cdr:nvSpPr>
      <cdr:spPr>
        <a:xfrm xmlns:a="http://schemas.openxmlformats.org/drawingml/2006/main">
          <a:off x="2272081" y="995681"/>
          <a:ext cx="496437"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00B050"/>
              </a:solidFill>
            </a:rPr>
            <a:t>+15%</a:t>
          </a:r>
        </a:p>
      </cdr:txBody>
    </cdr:sp>
  </cdr:relSizeAnchor>
  <cdr:relSizeAnchor xmlns:cdr="http://schemas.openxmlformats.org/drawingml/2006/chartDrawing">
    <cdr:from>
      <cdr:x>0.69768</cdr:x>
      <cdr:y>0.513</cdr:y>
    </cdr:from>
    <cdr:to>
      <cdr:x>0.80362</cdr:x>
      <cdr:y>0.61704</cdr:y>
    </cdr:to>
    <cdr:sp macro="" textlink="">
      <cdr:nvSpPr>
        <cdr:cNvPr id="6" name="Textfeld 5">
          <a:extLst xmlns:a="http://schemas.openxmlformats.org/drawingml/2006/main">
            <a:ext uri="{FF2B5EF4-FFF2-40B4-BE49-F238E27FC236}">
              <a16:creationId xmlns:a16="http://schemas.microsoft.com/office/drawing/2014/main" id="{9F42681B-5800-7345-B397-EA5DE6EAD525}"/>
            </a:ext>
          </a:extLst>
        </cdr:cNvPr>
        <cdr:cNvSpPr txBox="1"/>
      </cdr:nvSpPr>
      <cdr:spPr>
        <a:xfrm xmlns:a="http://schemas.openxmlformats.org/drawingml/2006/main">
          <a:off x="2834256" y="1289978"/>
          <a:ext cx="430372" cy="26161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DE" sz="1100" dirty="0">
              <a:solidFill>
                <a:srgbClr val="00B050"/>
              </a:solidFill>
            </a:rPr>
            <a:t>+5%</a:t>
          </a:r>
        </a:p>
      </cdr:txBody>
    </cdr:sp>
  </cdr:relSizeAnchor>
</c:userShapes>
</file>

<file path=ppt/drawings/drawing5.xml><?xml version="1.0" encoding="utf-8"?>
<c:userShapes xmlns:c="http://schemas.openxmlformats.org/drawingml/2006/chart">
  <cdr:relSizeAnchor xmlns:cdr="http://schemas.openxmlformats.org/drawingml/2006/chartDrawing">
    <cdr:from>
      <cdr:x>0.14644</cdr:x>
      <cdr:y>0.63482</cdr:y>
    </cdr:from>
    <cdr:to>
      <cdr:x>0.31833</cdr:x>
      <cdr:y>0.71382</cdr:y>
    </cdr:to>
    <cdr:sp macro="" textlink="">
      <cdr:nvSpPr>
        <cdr:cNvPr id="2" name="Textfeld 1">
          <a:extLst xmlns:a="http://schemas.openxmlformats.org/drawingml/2006/main">
            <a:ext uri="{FF2B5EF4-FFF2-40B4-BE49-F238E27FC236}">
              <a16:creationId xmlns:a16="http://schemas.microsoft.com/office/drawing/2014/main" id="{2515550B-DA26-8F42-A837-755FB32814D1}"/>
            </a:ext>
          </a:extLst>
        </cdr:cNvPr>
        <cdr:cNvSpPr txBox="1"/>
      </cdr:nvSpPr>
      <cdr:spPr>
        <a:xfrm xmlns:a="http://schemas.openxmlformats.org/drawingml/2006/main">
          <a:off x="600957" y="3358939"/>
          <a:ext cx="705383" cy="418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dirty="0">
              <a:solidFill>
                <a:srgbClr val="00B050"/>
              </a:solidFill>
            </a:rPr>
            <a:t>+3%</a:t>
          </a:r>
          <a:endParaRPr lang="de-DE" sz="1100" dirty="0">
            <a:solidFill>
              <a:srgbClr val="00B050"/>
            </a:solidFill>
          </a:endParaRPr>
        </a:p>
      </cdr:txBody>
    </cdr:sp>
  </cdr:relSizeAnchor>
  <cdr:relSizeAnchor xmlns:cdr="http://schemas.openxmlformats.org/drawingml/2006/chartDrawing">
    <cdr:from>
      <cdr:x>0.31537</cdr:x>
      <cdr:y>0.36589</cdr:y>
    </cdr:from>
    <cdr:to>
      <cdr:x>0.5</cdr:x>
      <cdr:y>0.4202</cdr:y>
    </cdr:to>
    <cdr:sp macro="" textlink="">
      <cdr:nvSpPr>
        <cdr:cNvPr id="3" name="Textfeld 2">
          <a:extLst xmlns:a="http://schemas.openxmlformats.org/drawingml/2006/main">
            <a:ext uri="{FF2B5EF4-FFF2-40B4-BE49-F238E27FC236}">
              <a16:creationId xmlns:a16="http://schemas.microsoft.com/office/drawing/2014/main" id="{8CCBE6EF-5C4A-4448-A16E-EE998730896F}"/>
            </a:ext>
          </a:extLst>
        </cdr:cNvPr>
        <cdr:cNvSpPr txBox="1"/>
      </cdr:nvSpPr>
      <cdr:spPr>
        <a:xfrm xmlns:a="http://schemas.openxmlformats.org/drawingml/2006/main">
          <a:off x="1294180" y="1935978"/>
          <a:ext cx="757664" cy="2873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dirty="0">
              <a:solidFill>
                <a:srgbClr val="FF0000"/>
              </a:solidFill>
            </a:rPr>
            <a:t>-</a:t>
          </a:r>
          <a:r>
            <a:rPr lang="de-DE" dirty="0">
              <a:solidFill>
                <a:srgbClr val="FF0000"/>
              </a:solidFill>
            </a:rPr>
            <a:t>1</a:t>
          </a:r>
          <a:r>
            <a:rPr lang="de-DE" sz="1100" dirty="0">
              <a:solidFill>
                <a:srgbClr val="FF0000"/>
              </a:solidFill>
            </a:rPr>
            <a:t>%</a:t>
          </a:r>
        </a:p>
      </cdr:txBody>
    </cdr:sp>
  </cdr:relSizeAnchor>
  <cdr:relSizeAnchor xmlns:cdr="http://schemas.openxmlformats.org/drawingml/2006/chartDrawing">
    <cdr:from>
      <cdr:x>0.66291</cdr:x>
      <cdr:y>0.43618</cdr:y>
    </cdr:from>
    <cdr:to>
      <cdr:x>0.79255</cdr:x>
      <cdr:y>0.49392</cdr:y>
    </cdr:to>
    <cdr:sp macro="" textlink="">
      <cdr:nvSpPr>
        <cdr:cNvPr id="4" name="Textfeld 1">
          <a:extLst xmlns:a="http://schemas.openxmlformats.org/drawingml/2006/main">
            <a:ext uri="{FF2B5EF4-FFF2-40B4-BE49-F238E27FC236}">
              <a16:creationId xmlns:a16="http://schemas.microsoft.com/office/drawing/2014/main" id="{992FFB2C-7BBE-9A4E-B15E-B6339CCEA7BF}"/>
            </a:ext>
          </a:extLst>
        </cdr:cNvPr>
        <cdr:cNvSpPr txBox="1"/>
      </cdr:nvSpPr>
      <cdr:spPr>
        <a:xfrm xmlns:a="http://schemas.openxmlformats.org/drawingml/2006/main">
          <a:off x="2720376" y="2307870"/>
          <a:ext cx="532002" cy="3055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dirty="0">
              <a:solidFill>
                <a:srgbClr val="FF0000"/>
              </a:solidFill>
            </a:rPr>
            <a:t>-4%</a:t>
          </a:r>
          <a:endParaRPr lang="de-DE" sz="1100" dirty="0">
            <a:solidFill>
              <a:srgbClr val="FF0000"/>
            </a:solidFill>
          </a:endParaRPr>
        </a:p>
      </cdr:txBody>
    </cdr:sp>
  </cdr:relSizeAnchor>
  <cdr:relSizeAnchor xmlns:cdr="http://schemas.openxmlformats.org/drawingml/2006/chartDrawing">
    <cdr:from>
      <cdr:x>0.82811</cdr:x>
      <cdr:y>0.60602</cdr:y>
    </cdr:from>
    <cdr:to>
      <cdr:x>1</cdr:x>
      <cdr:y>0.68502</cdr:y>
    </cdr:to>
    <cdr:sp macro="" textlink="">
      <cdr:nvSpPr>
        <cdr:cNvPr id="5" name="Textfeld 1">
          <a:extLst xmlns:a="http://schemas.openxmlformats.org/drawingml/2006/main">
            <a:ext uri="{FF2B5EF4-FFF2-40B4-BE49-F238E27FC236}">
              <a16:creationId xmlns:a16="http://schemas.microsoft.com/office/drawing/2014/main" id="{A07AE0A6-A706-FE4A-99F9-6A28989C1F10}"/>
            </a:ext>
          </a:extLst>
        </cdr:cNvPr>
        <cdr:cNvSpPr txBox="1"/>
      </cdr:nvSpPr>
      <cdr:spPr>
        <a:xfrm xmlns:a="http://schemas.openxmlformats.org/drawingml/2006/main">
          <a:off x="3398305" y="3206539"/>
          <a:ext cx="705383" cy="418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dirty="0">
              <a:solidFill>
                <a:srgbClr val="00B050"/>
              </a:solidFill>
            </a:rPr>
            <a:t>+2%</a:t>
          </a:r>
          <a:endParaRPr lang="de-DE" sz="1100" dirty="0">
            <a:solidFill>
              <a:srgbClr val="00B050"/>
            </a:solidFill>
          </a:endParaRPr>
        </a:p>
      </cdr:txBody>
    </cdr:sp>
  </cdr:relSizeAnchor>
  <cdr:relSizeAnchor xmlns:cdr="http://schemas.openxmlformats.org/drawingml/2006/chartDrawing">
    <cdr:from>
      <cdr:x>0.5</cdr:x>
      <cdr:y>0.24149</cdr:y>
    </cdr:from>
    <cdr:to>
      <cdr:x>0.68463</cdr:x>
      <cdr:y>0.2958</cdr:y>
    </cdr:to>
    <cdr:sp macro="" textlink="">
      <cdr:nvSpPr>
        <cdr:cNvPr id="6" name="Textfeld 2">
          <a:extLst xmlns:a="http://schemas.openxmlformats.org/drawingml/2006/main">
            <a:ext uri="{FF2B5EF4-FFF2-40B4-BE49-F238E27FC236}">
              <a16:creationId xmlns:a16="http://schemas.microsoft.com/office/drawing/2014/main" id="{26C05C95-71EE-9342-90B8-97AFF8DA23A1}"/>
            </a:ext>
          </a:extLst>
        </cdr:cNvPr>
        <cdr:cNvSpPr txBox="1"/>
      </cdr:nvSpPr>
      <cdr:spPr>
        <a:xfrm xmlns:a="http://schemas.openxmlformats.org/drawingml/2006/main">
          <a:off x="2051844" y="1277738"/>
          <a:ext cx="757664" cy="2873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dirty="0">
              <a:solidFill>
                <a:srgbClr val="FF0000"/>
              </a:solidFill>
            </a:rPr>
            <a:t>-1</a:t>
          </a:r>
          <a:r>
            <a:rPr lang="de-DE" sz="1100" dirty="0">
              <a:solidFill>
                <a:srgbClr val="FF0000"/>
              </a:solidFill>
            </a:rPr>
            <a:t>%</a:t>
          </a:r>
        </a:p>
      </cdr:txBody>
    </cdr:sp>
  </cdr:relSizeAnchor>
</c:userShapes>
</file>

<file path=ppt/drawings/drawing6.xml><?xml version="1.0" encoding="utf-8"?>
<c:userShapes xmlns:c="http://schemas.openxmlformats.org/drawingml/2006/chart">
  <cdr:relSizeAnchor xmlns:cdr="http://schemas.openxmlformats.org/drawingml/2006/chartDrawing">
    <cdr:from>
      <cdr:x>0.26417</cdr:x>
      <cdr:y>0.31718</cdr:y>
    </cdr:from>
    <cdr:to>
      <cdr:x>0.44006</cdr:x>
      <cdr:y>0.44226</cdr:y>
    </cdr:to>
    <cdr:sp macro="" textlink="">
      <cdr:nvSpPr>
        <cdr:cNvPr id="3" name="Textfeld 1">
          <a:extLst xmlns:a="http://schemas.openxmlformats.org/drawingml/2006/main">
            <a:ext uri="{FF2B5EF4-FFF2-40B4-BE49-F238E27FC236}">
              <a16:creationId xmlns:a16="http://schemas.microsoft.com/office/drawing/2014/main" id="{2FC15170-64BB-BE42-B505-08910E9BD6C8}"/>
            </a:ext>
          </a:extLst>
        </cdr:cNvPr>
        <cdr:cNvSpPr txBox="1"/>
      </cdr:nvSpPr>
      <cdr:spPr>
        <a:xfrm xmlns:a="http://schemas.openxmlformats.org/drawingml/2006/main">
          <a:off x="1062703" y="780451"/>
          <a:ext cx="707557" cy="307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dirty="0">
              <a:solidFill>
                <a:srgbClr val="00B050"/>
              </a:solidFill>
            </a:rPr>
            <a:t>+6%</a:t>
          </a:r>
        </a:p>
      </cdr:txBody>
    </cdr:sp>
  </cdr:relSizeAnchor>
  <cdr:relSizeAnchor xmlns:cdr="http://schemas.openxmlformats.org/drawingml/2006/chartDrawing">
    <cdr:from>
      <cdr:x>0.7522</cdr:x>
      <cdr:y>0.82332</cdr:y>
    </cdr:from>
    <cdr:to>
      <cdr:x>0.8652</cdr:x>
      <cdr:y>0.94839</cdr:y>
    </cdr:to>
    <cdr:sp macro="" textlink="">
      <cdr:nvSpPr>
        <cdr:cNvPr id="4" name="Textfeld 1">
          <a:extLst xmlns:a="http://schemas.openxmlformats.org/drawingml/2006/main">
            <a:ext uri="{FF2B5EF4-FFF2-40B4-BE49-F238E27FC236}">
              <a16:creationId xmlns:a16="http://schemas.microsoft.com/office/drawing/2014/main" id="{F59D5C62-CF66-E34A-A159-ADA1905947E6}"/>
            </a:ext>
          </a:extLst>
        </cdr:cNvPr>
        <cdr:cNvSpPr txBox="1"/>
      </cdr:nvSpPr>
      <cdr:spPr>
        <a:xfrm xmlns:a="http://schemas.openxmlformats.org/drawingml/2006/main">
          <a:off x="3025897" y="2025892"/>
          <a:ext cx="454568" cy="30773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dirty="0">
              <a:solidFill>
                <a:srgbClr val="FF0000"/>
              </a:solidFill>
            </a:rPr>
            <a:t>-6%</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7ACF2E-DA14-894E-B426-CBEF6AACAD9D}" type="datetimeFigureOut">
              <a:rPr lang="de-DE" smtClean="0"/>
              <a:t>08.11.2022</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E04EB-FE3E-4B4A-A8DC-55F9D984A3CF}" type="slidenum">
              <a:rPr lang="de-DE" smtClean="0"/>
              <a:t>‹Nr.›</a:t>
            </a:fld>
            <a:endParaRPr lang="de-DE"/>
          </a:p>
        </p:txBody>
      </p:sp>
    </p:spTree>
    <p:extLst>
      <p:ext uri="{BB962C8B-B14F-4D97-AF65-F5344CB8AC3E}">
        <p14:creationId xmlns:p14="http://schemas.microsoft.com/office/powerpoint/2010/main" val="360146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84182A2-334D-1B45-A9EF-76B55614AACC}" type="slidenum">
              <a:rPr lang="de-DE" smtClean="0"/>
              <a:pPr/>
              <a:t>1</a:t>
            </a:fld>
            <a:endParaRPr lang="de-DE"/>
          </a:p>
        </p:txBody>
      </p:sp>
    </p:spTree>
    <p:extLst>
      <p:ext uri="{BB962C8B-B14F-4D97-AF65-F5344CB8AC3E}">
        <p14:creationId xmlns:p14="http://schemas.microsoft.com/office/powerpoint/2010/main" val="132820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84182A2-334D-1B45-A9EF-76B55614AACC}" type="slidenum">
              <a:rPr lang="de-DE" smtClean="0"/>
              <a:pPr/>
              <a:t>4</a:t>
            </a:fld>
            <a:endParaRPr lang="de-DE"/>
          </a:p>
        </p:txBody>
      </p:sp>
    </p:spTree>
    <p:extLst>
      <p:ext uri="{BB962C8B-B14F-4D97-AF65-F5344CB8AC3E}">
        <p14:creationId xmlns:p14="http://schemas.microsoft.com/office/powerpoint/2010/main" val="54327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84182A2-334D-1B45-A9EF-76B55614AACC}" type="slidenum">
              <a:rPr lang="de-DE" smtClean="0"/>
              <a:pPr/>
              <a:t>5</a:t>
            </a:fld>
            <a:endParaRPr lang="de-DE"/>
          </a:p>
        </p:txBody>
      </p:sp>
    </p:spTree>
    <p:extLst>
      <p:ext uri="{BB962C8B-B14F-4D97-AF65-F5344CB8AC3E}">
        <p14:creationId xmlns:p14="http://schemas.microsoft.com/office/powerpoint/2010/main" val="94170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149E04EB-FE3E-4B4A-A8DC-55F9D984A3CF}" type="slidenum">
              <a:rPr lang="de-DE" smtClean="0"/>
              <a:t>6</a:t>
            </a:fld>
            <a:endParaRPr lang="de-DE"/>
          </a:p>
        </p:txBody>
      </p:sp>
    </p:spTree>
    <p:extLst>
      <p:ext uri="{BB962C8B-B14F-4D97-AF65-F5344CB8AC3E}">
        <p14:creationId xmlns:p14="http://schemas.microsoft.com/office/powerpoint/2010/main" val="888684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2.tif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SBWL">
    <p:spTree>
      <p:nvGrpSpPr>
        <p:cNvPr id="1" name=""/>
        <p:cNvGrpSpPr/>
        <p:nvPr/>
      </p:nvGrpSpPr>
      <p:grpSpPr>
        <a:xfrm>
          <a:off x="0" y="0"/>
          <a:ext cx="0" cy="0"/>
          <a:chOff x="0" y="0"/>
          <a:chExt cx="0" cy="0"/>
        </a:xfrm>
      </p:grpSpPr>
      <p:sp>
        <p:nvSpPr>
          <p:cNvPr id="6" name="Textplatzhalter 5"/>
          <p:cNvSpPr>
            <a:spLocks noGrp="1"/>
          </p:cNvSpPr>
          <p:nvPr>
            <p:ph type="body" sz="quarter" idx="10"/>
          </p:nvPr>
        </p:nvSpPr>
        <p:spPr>
          <a:xfrm>
            <a:off x="694700" y="1187116"/>
            <a:ext cx="8229600" cy="465221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itelplatzhalter 1"/>
          <p:cNvSpPr>
            <a:spLocks noGrp="1"/>
          </p:cNvSpPr>
          <p:nvPr>
            <p:ph type="title"/>
          </p:nvPr>
        </p:nvSpPr>
        <p:spPr>
          <a:xfrm>
            <a:off x="694701" y="-16041"/>
            <a:ext cx="8229601" cy="795324"/>
          </a:xfrm>
          <a:prstGeom prst="rect">
            <a:avLst/>
          </a:prstGeom>
        </p:spPr>
        <p:txBody>
          <a:bodyPr vert="horz" lIns="91440" tIns="45720" rIns="91440" bIns="45720" rtlCol="0" anchor="ctr">
            <a:normAutofit/>
          </a:bodyPr>
          <a:lstStyle/>
          <a:p>
            <a:r>
              <a:rPr lang="de-DE"/>
              <a:t>Mastertitelformat bearbeiten</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Screen_Img">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457200" y="8333738"/>
            <a:ext cx="2133600" cy="365125"/>
          </a:xfrm>
          <a:prstGeom prst="rect">
            <a:avLst/>
          </a:prstGeom>
        </p:spPr>
        <p:txBody>
          <a:bodyPr/>
          <a:lstStyle/>
          <a:p>
            <a:r>
              <a:rPr lang="en-US" dirty="0"/>
              <a:t>www.bestppt.com</a:t>
            </a:r>
          </a:p>
        </p:txBody>
      </p:sp>
      <p:sp>
        <p:nvSpPr>
          <p:cNvPr id="9" name="Rectangle 8"/>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3" name="Picture Placeholder 2"/>
          <p:cNvSpPr>
            <a:spLocks noGrp="1"/>
          </p:cNvSpPr>
          <p:nvPr>
            <p:ph type="pic" sz="quarter" idx="11" hasCustomPrompt="1"/>
          </p:nvPr>
        </p:nvSpPr>
        <p:spPr>
          <a:xfrm>
            <a:off x="0" y="0"/>
            <a:ext cx="9144000" cy="6858000"/>
          </a:xfrm>
        </p:spPr>
        <p:txBody>
          <a:bodyPr/>
          <a:lstStyle>
            <a:lvl1pPr marL="0" indent="0" algn="ctr">
              <a:buNone/>
              <a:defRPr>
                <a:latin typeface="Raleway"/>
                <a:cs typeface="Raleway"/>
              </a:defRPr>
            </a:lvl1pPr>
          </a:lstStyle>
          <a:p>
            <a:r>
              <a:rPr lang="en-US" dirty="0"/>
              <a: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p:cNvSpPr>
            <a:spLocks noGrp="1"/>
          </p:cNvSpPr>
          <p:nvPr>
            <p:ph type="dt" sz="half" idx="10"/>
          </p:nvPr>
        </p:nvSpPr>
        <p:spPr>
          <a:xfrm>
            <a:off x="628650" y="6356351"/>
            <a:ext cx="2057400" cy="365125"/>
          </a:xfrm>
          <a:prstGeom prst="rect">
            <a:avLst/>
          </a:prstGeom>
        </p:spPr>
        <p:txBody>
          <a:bodyPr/>
          <a:lstStyle/>
          <a:p>
            <a:fld id="{4E723483-EADF-E640-A713-359336EAD771}" type="datetimeFigureOut">
              <a:rPr lang="de-DE" smtClean="0"/>
              <a:t>08.11.2022</a:t>
            </a:fld>
            <a:endParaRPr lang="de-DE"/>
          </a:p>
        </p:txBody>
      </p:sp>
      <p:sp>
        <p:nvSpPr>
          <p:cNvPr id="5" name="Fußzeilenplatzhalter 4"/>
          <p:cNvSpPr>
            <a:spLocks noGrp="1"/>
          </p:cNvSpPr>
          <p:nvPr>
            <p:ph type="ftr" sz="quarter" idx="11"/>
          </p:nvPr>
        </p:nvSpPr>
        <p:spPr>
          <a:xfrm>
            <a:off x="3028950" y="6356351"/>
            <a:ext cx="3086100" cy="365125"/>
          </a:xfrm>
          <a:prstGeom prst="rect">
            <a:avLst/>
          </a:prstGeom>
        </p:spPr>
        <p:txBody>
          <a:bodyPr/>
          <a:lstStyle/>
          <a:p>
            <a:endParaRPr lang="de-DE"/>
          </a:p>
        </p:txBody>
      </p:sp>
    </p:spTree>
    <p:extLst>
      <p:ext uri="{BB962C8B-B14F-4D97-AF65-F5344CB8AC3E}">
        <p14:creationId xmlns:p14="http://schemas.microsoft.com/office/powerpoint/2010/main" val="196124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uflistung">
    <p:spTree>
      <p:nvGrpSpPr>
        <p:cNvPr id="1" name=""/>
        <p:cNvGrpSpPr/>
        <p:nvPr/>
      </p:nvGrpSpPr>
      <p:grpSpPr>
        <a:xfrm>
          <a:off x="0" y="0"/>
          <a:ext cx="0" cy="0"/>
          <a:chOff x="0" y="0"/>
          <a:chExt cx="0" cy="0"/>
        </a:xfrm>
      </p:grpSpPr>
      <p:sp>
        <p:nvSpPr>
          <p:cNvPr id="6" name="Textplatzhalter 5"/>
          <p:cNvSpPr>
            <a:spLocks noGrp="1"/>
          </p:cNvSpPr>
          <p:nvPr>
            <p:ph type="body" sz="quarter" idx="10"/>
          </p:nvPr>
        </p:nvSpPr>
        <p:spPr>
          <a:xfrm>
            <a:off x="694700" y="1187116"/>
            <a:ext cx="8229600" cy="4652210"/>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94699" y="-16041"/>
            <a:ext cx="8229601" cy="795324"/>
          </a:xfrm>
          <a:prstGeom prst="rect">
            <a:avLst/>
          </a:prstGeom>
        </p:spPr>
        <p:txBody>
          <a:bodyPr vert="horz" lIns="91440" tIns="45720" rIns="91440" bIns="45720" rtlCol="0" anchor="ctr">
            <a:normAutofit/>
          </a:bodyPr>
          <a:lstStyle/>
          <a:p>
            <a:r>
              <a:rPr lang="de-DE"/>
              <a:t>Titelmasterformat durch Klicken bearbeiten</a:t>
            </a:r>
            <a:endParaRPr lang="de-DE" dirty="0"/>
          </a:p>
        </p:txBody>
      </p:sp>
    </p:spTree>
    <p:extLst>
      <p:ext uri="{BB962C8B-B14F-4D97-AF65-F5344CB8AC3E}">
        <p14:creationId xmlns:p14="http://schemas.microsoft.com/office/powerpoint/2010/main" val="573582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in Diagramm">
    <p:spTree>
      <p:nvGrpSpPr>
        <p:cNvPr id="1" name=""/>
        <p:cNvGrpSpPr/>
        <p:nvPr/>
      </p:nvGrpSpPr>
      <p:grpSpPr>
        <a:xfrm>
          <a:off x="0" y="0"/>
          <a:ext cx="0" cy="0"/>
          <a:chOff x="0" y="0"/>
          <a:chExt cx="0" cy="0"/>
        </a:xfrm>
      </p:grpSpPr>
      <p:sp>
        <p:nvSpPr>
          <p:cNvPr id="5" name="Diagrammplatzhalter 3"/>
          <p:cNvSpPr>
            <a:spLocks noGrp="1"/>
          </p:cNvSpPr>
          <p:nvPr>
            <p:ph type="chart" sz="quarter" idx="11"/>
          </p:nvPr>
        </p:nvSpPr>
        <p:spPr>
          <a:xfrm>
            <a:off x="215728" y="1095374"/>
            <a:ext cx="8708572" cy="5318126"/>
          </a:xfrm>
        </p:spPr>
        <p:txBody>
          <a:bodyPr>
            <a:normAutofit/>
          </a:bodyPr>
          <a:lstStyle>
            <a:lvl1pPr>
              <a:defRPr sz="2000"/>
            </a:lvl1pPr>
          </a:lstStyle>
          <a:p>
            <a:endParaRPr lang="de-DE" dirty="0"/>
          </a:p>
        </p:txBody>
      </p:sp>
    </p:spTree>
    <p:extLst>
      <p:ext uri="{BB962C8B-B14F-4D97-AF65-F5344CB8AC3E}">
        <p14:creationId xmlns:p14="http://schemas.microsoft.com/office/powerpoint/2010/main" val="3030752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 Diagramme">
    <p:spTree>
      <p:nvGrpSpPr>
        <p:cNvPr id="1" name=""/>
        <p:cNvGrpSpPr/>
        <p:nvPr/>
      </p:nvGrpSpPr>
      <p:grpSpPr>
        <a:xfrm>
          <a:off x="0" y="0"/>
          <a:ext cx="0" cy="0"/>
          <a:chOff x="0" y="0"/>
          <a:chExt cx="0" cy="0"/>
        </a:xfrm>
      </p:grpSpPr>
      <p:sp>
        <p:nvSpPr>
          <p:cNvPr id="4" name="Diagrammplatzhalter 3"/>
          <p:cNvSpPr>
            <a:spLocks noGrp="1"/>
          </p:cNvSpPr>
          <p:nvPr>
            <p:ph type="chart" sz="quarter" idx="10"/>
          </p:nvPr>
        </p:nvSpPr>
        <p:spPr>
          <a:xfrm>
            <a:off x="4820383" y="3896080"/>
            <a:ext cx="4022446" cy="2513969"/>
          </a:xfrm>
        </p:spPr>
        <p:txBody>
          <a:bodyPr>
            <a:normAutofit/>
          </a:bodyPr>
          <a:lstStyle>
            <a:lvl1pPr>
              <a:defRPr sz="2000"/>
            </a:lvl1pPr>
          </a:lstStyle>
          <a:p>
            <a:endParaRPr lang="de-DE" dirty="0"/>
          </a:p>
        </p:txBody>
      </p:sp>
      <p:sp>
        <p:nvSpPr>
          <p:cNvPr id="5" name="Diagrammplatzhalter 3"/>
          <p:cNvSpPr>
            <a:spLocks noGrp="1"/>
          </p:cNvSpPr>
          <p:nvPr>
            <p:ph type="chart" sz="quarter" idx="11"/>
          </p:nvPr>
        </p:nvSpPr>
        <p:spPr>
          <a:xfrm>
            <a:off x="4820385" y="1095148"/>
            <a:ext cx="4022444" cy="2460625"/>
          </a:xfrm>
        </p:spPr>
        <p:txBody>
          <a:bodyPr>
            <a:normAutofit/>
          </a:bodyPr>
          <a:lstStyle>
            <a:lvl1pPr>
              <a:defRPr sz="2000"/>
            </a:lvl1pPr>
          </a:lstStyle>
          <a:p>
            <a:endParaRPr lang="de-DE" dirty="0"/>
          </a:p>
        </p:txBody>
      </p:sp>
      <p:cxnSp>
        <p:nvCxnSpPr>
          <p:cNvPr id="9" name="Gerader Verbinder 8"/>
          <p:cNvCxnSpPr/>
          <p:nvPr userDrawn="1"/>
        </p:nvCxnSpPr>
        <p:spPr>
          <a:xfrm flipH="1">
            <a:off x="4557486" y="1095374"/>
            <a:ext cx="12528" cy="5290685"/>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Gerader Verbinder 9"/>
          <p:cNvCxnSpPr/>
          <p:nvPr userDrawn="1"/>
        </p:nvCxnSpPr>
        <p:spPr>
          <a:xfrm>
            <a:off x="4570014" y="3701143"/>
            <a:ext cx="4354287"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Diagrammplatzhalter 5"/>
          <p:cNvSpPr>
            <a:spLocks noGrp="1"/>
          </p:cNvSpPr>
          <p:nvPr>
            <p:ph type="chart" sz="quarter" idx="12"/>
          </p:nvPr>
        </p:nvSpPr>
        <p:spPr>
          <a:xfrm>
            <a:off x="203199" y="1095375"/>
            <a:ext cx="4103916" cy="5291138"/>
          </a:xfrm>
        </p:spPr>
        <p:txBody>
          <a:bodyPr/>
          <a:lstStyle/>
          <a:p>
            <a:endParaRPr lang="de-DE"/>
          </a:p>
        </p:txBody>
      </p:sp>
      <p:sp>
        <p:nvSpPr>
          <p:cNvPr id="7" name="Titel 6"/>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505636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 Diagramme">
    <p:spTree>
      <p:nvGrpSpPr>
        <p:cNvPr id="1" name=""/>
        <p:cNvGrpSpPr/>
        <p:nvPr/>
      </p:nvGrpSpPr>
      <p:grpSpPr>
        <a:xfrm>
          <a:off x="0" y="0"/>
          <a:ext cx="0" cy="0"/>
          <a:chOff x="0" y="0"/>
          <a:chExt cx="0" cy="0"/>
        </a:xfrm>
      </p:grpSpPr>
      <p:sp>
        <p:nvSpPr>
          <p:cNvPr id="4" name="Diagrammplatzhalter 3"/>
          <p:cNvSpPr>
            <a:spLocks noGrp="1"/>
          </p:cNvSpPr>
          <p:nvPr>
            <p:ph type="chart" sz="quarter" idx="10"/>
          </p:nvPr>
        </p:nvSpPr>
        <p:spPr>
          <a:xfrm>
            <a:off x="215727" y="3872090"/>
            <a:ext cx="4022446" cy="2513969"/>
          </a:xfrm>
        </p:spPr>
        <p:txBody>
          <a:bodyPr>
            <a:normAutofit/>
          </a:bodyPr>
          <a:lstStyle>
            <a:lvl1pPr>
              <a:defRPr sz="2000"/>
            </a:lvl1pPr>
          </a:lstStyle>
          <a:p>
            <a:endParaRPr lang="de-DE" dirty="0"/>
          </a:p>
        </p:txBody>
      </p:sp>
      <p:sp>
        <p:nvSpPr>
          <p:cNvPr id="5" name="Diagrammplatzhalter 3"/>
          <p:cNvSpPr>
            <a:spLocks noGrp="1"/>
          </p:cNvSpPr>
          <p:nvPr>
            <p:ph type="chart" sz="quarter" idx="11"/>
          </p:nvPr>
        </p:nvSpPr>
        <p:spPr>
          <a:xfrm>
            <a:off x="215728" y="1095374"/>
            <a:ext cx="4022444" cy="2460625"/>
          </a:xfrm>
        </p:spPr>
        <p:txBody>
          <a:bodyPr>
            <a:normAutofit/>
          </a:bodyPr>
          <a:lstStyle>
            <a:lvl1pPr>
              <a:defRPr sz="2000"/>
            </a:lvl1pPr>
          </a:lstStyle>
          <a:p>
            <a:endParaRPr lang="de-DE" dirty="0"/>
          </a:p>
        </p:txBody>
      </p:sp>
      <p:sp>
        <p:nvSpPr>
          <p:cNvPr id="6" name="Diagrammplatzhalter 3"/>
          <p:cNvSpPr>
            <a:spLocks noGrp="1"/>
          </p:cNvSpPr>
          <p:nvPr>
            <p:ph type="chart" sz="quarter" idx="12"/>
          </p:nvPr>
        </p:nvSpPr>
        <p:spPr>
          <a:xfrm>
            <a:off x="4862286" y="3872092"/>
            <a:ext cx="4062014" cy="2513967"/>
          </a:xfrm>
        </p:spPr>
        <p:txBody>
          <a:bodyPr>
            <a:normAutofit/>
          </a:bodyPr>
          <a:lstStyle>
            <a:lvl1pPr>
              <a:defRPr sz="2000"/>
            </a:lvl1pPr>
          </a:lstStyle>
          <a:p>
            <a:endParaRPr lang="de-DE" dirty="0"/>
          </a:p>
        </p:txBody>
      </p:sp>
      <p:sp>
        <p:nvSpPr>
          <p:cNvPr id="7" name="Diagrammplatzhalter 3"/>
          <p:cNvSpPr>
            <a:spLocks noGrp="1"/>
          </p:cNvSpPr>
          <p:nvPr>
            <p:ph type="chart" sz="quarter" idx="13"/>
          </p:nvPr>
        </p:nvSpPr>
        <p:spPr>
          <a:xfrm>
            <a:off x="4862287" y="1095375"/>
            <a:ext cx="4062014" cy="2460625"/>
          </a:xfrm>
        </p:spPr>
        <p:txBody>
          <a:bodyPr>
            <a:normAutofit/>
          </a:bodyPr>
          <a:lstStyle>
            <a:lvl1pPr>
              <a:defRPr sz="2000"/>
            </a:lvl1pPr>
          </a:lstStyle>
          <a:p>
            <a:endParaRPr lang="de-DE" dirty="0"/>
          </a:p>
        </p:txBody>
      </p:sp>
      <p:cxnSp>
        <p:nvCxnSpPr>
          <p:cNvPr id="9" name="Gerader Verbinder 8"/>
          <p:cNvCxnSpPr/>
          <p:nvPr userDrawn="1"/>
        </p:nvCxnSpPr>
        <p:spPr>
          <a:xfrm flipH="1">
            <a:off x="4557486" y="1095374"/>
            <a:ext cx="12528" cy="529068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Gerader Verbinder 10"/>
          <p:cNvCxnSpPr/>
          <p:nvPr userDrawn="1"/>
        </p:nvCxnSpPr>
        <p:spPr>
          <a:xfrm>
            <a:off x="215727" y="3701143"/>
            <a:ext cx="8708574"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title"/>
          </p:nvPr>
        </p:nvSpPr>
        <p:spPr/>
        <p:txBody>
          <a:bodyPr/>
          <a:lstStyle/>
          <a:p>
            <a:r>
              <a:rPr lang="de-DE" dirty="0"/>
              <a:t>Titelmasterformat durch Klicken bearbeiten</a:t>
            </a:r>
          </a:p>
        </p:txBody>
      </p:sp>
    </p:spTree>
    <p:extLst>
      <p:ext uri="{BB962C8B-B14F-4D97-AF65-F5344CB8AC3E}">
        <p14:creationId xmlns:p14="http://schemas.microsoft.com/office/powerpoint/2010/main" val="2704707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 Felder Vertikal">
    <p:spTree>
      <p:nvGrpSpPr>
        <p:cNvPr id="1" name=""/>
        <p:cNvGrpSpPr/>
        <p:nvPr/>
      </p:nvGrpSpPr>
      <p:grpSpPr>
        <a:xfrm>
          <a:off x="0" y="0"/>
          <a:ext cx="0" cy="0"/>
          <a:chOff x="0" y="0"/>
          <a:chExt cx="0" cy="0"/>
        </a:xfrm>
      </p:grpSpPr>
      <p:sp>
        <p:nvSpPr>
          <p:cNvPr id="5" name="Diagrammplatzhalter 3"/>
          <p:cNvSpPr>
            <a:spLocks noGrp="1"/>
          </p:cNvSpPr>
          <p:nvPr>
            <p:ph type="chart" sz="quarter" idx="11"/>
          </p:nvPr>
        </p:nvSpPr>
        <p:spPr>
          <a:xfrm>
            <a:off x="215728" y="1095374"/>
            <a:ext cx="4022444" cy="5290911"/>
          </a:xfrm>
        </p:spPr>
        <p:txBody>
          <a:bodyPr>
            <a:normAutofit/>
          </a:bodyPr>
          <a:lstStyle>
            <a:lvl1pPr>
              <a:defRPr sz="2000"/>
            </a:lvl1pPr>
          </a:lstStyle>
          <a:p>
            <a:endParaRPr lang="de-DE" dirty="0"/>
          </a:p>
        </p:txBody>
      </p:sp>
      <p:cxnSp>
        <p:nvCxnSpPr>
          <p:cNvPr id="9" name="Gerader Verbinder 8"/>
          <p:cNvCxnSpPr/>
          <p:nvPr userDrawn="1"/>
        </p:nvCxnSpPr>
        <p:spPr>
          <a:xfrm flipH="1">
            <a:off x="4557486" y="1095374"/>
            <a:ext cx="12528" cy="5290685"/>
          </a:xfrm>
          <a:prstGeom prst="line">
            <a:avLst/>
          </a:prstGeom>
        </p:spPr>
        <p:style>
          <a:lnRef idx="2">
            <a:schemeClr val="accent1"/>
          </a:lnRef>
          <a:fillRef idx="0">
            <a:schemeClr val="accent1"/>
          </a:fillRef>
          <a:effectRef idx="1">
            <a:schemeClr val="accent1"/>
          </a:effectRef>
          <a:fontRef idx="minor">
            <a:schemeClr val="tx1"/>
          </a:fontRef>
        </p:style>
      </p:cxnSp>
      <p:sp>
        <p:nvSpPr>
          <p:cNvPr id="3" name="Textplatzhalter 2"/>
          <p:cNvSpPr>
            <a:spLocks noGrp="1"/>
          </p:cNvSpPr>
          <p:nvPr>
            <p:ph type="body" sz="quarter" idx="12"/>
          </p:nvPr>
        </p:nvSpPr>
        <p:spPr>
          <a:xfrm>
            <a:off x="4876799" y="1095374"/>
            <a:ext cx="4020458" cy="5290911"/>
          </a:xfrm>
        </p:spPr>
        <p:txBody>
          <a:bodyPr>
            <a:normAutofit/>
          </a:bodyPr>
          <a:lstStyle>
            <a:lvl1pPr>
              <a:defRPr sz="2000"/>
            </a:lvl1pPr>
            <a:lvl2pPr>
              <a:defRPr sz="2000"/>
            </a:lvl2pPr>
            <a:lvl3pPr>
              <a:defRPr sz="2000"/>
            </a:lvl3pPr>
            <a:lvl4pPr>
              <a:defRPr sz="2000"/>
            </a:lvl4pPr>
            <a:lvl5pPr>
              <a:defRPr sz="20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249177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ontagssitzung">
    <p:spTree>
      <p:nvGrpSpPr>
        <p:cNvPr id="1" name=""/>
        <p:cNvGrpSpPr/>
        <p:nvPr/>
      </p:nvGrpSpPr>
      <p:grpSpPr>
        <a:xfrm>
          <a:off x="0" y="0"/>
          <a:ext cx="0" cy="0"/>
          <a:chOff x="0" y="0"/>
          <a:chExt cx="0" cy="0"/>
        </a:xfrm>
      </p:grpSpPr>
      <p:grpSp>
        <p:nvGrpSpPr>
          <p:cNvPr id="7" name="Gruppierung 6"/>
          <p:cNvGrpSpPr/>
          <p:nvPr userDrawn="1"/>
        </p:nvGrpSpPr>
        <p:grpSpPr>
          <a:xfrm>
            <a:off x="332950" y="4560888"/>
            <a:ext cx="8392439" cy="1063055"/>
            <a:chOff x="382807" y="5069602"/>
            <a:chExt cx="8392439" cy="1063055"/>
          </a:xfrm>
        </p:grpSpPr>
        <p:sp>
          <p:nvSpPr>
            <p:cNvPr id="8" name="Textfeld 7"/>
            <p:cNvSpPr txBox="1"/>
            <p:nvPr/>
          </p:nvSpPr>
          <p:spPr>
            <a:xfrm>
              <a:off x="382807" y="5069602"/>
              <a:ext cx="8392439" cy="584775"/>
            </a:xfrm>
            <a:prstGeom prst="rect">
              <a:avLst/>
            </a:prstGeom>
            <a:noFill/>
          </p:spPr>
          <p:txBody>
            <a:bodyPr wrap="square" rtlCol="0">
              <a:spAutoFit/>
            </a:bodyPr>
            <a:lstStyle/>
            <a:p>
              <a:r>
                <a:rPr lang="de-DE" sz="3200" spc="200" dirty="0">
                  <a:solidFill>
                    <a:schemeClr val="tx1">
                      <a:lumMod val="75000"/>
                      <a:lumOff val="25000"/>
                    </a:schemeClr>
                  </a:solidFill>
                  <a:latin typeface="Calibri Light" charset="0"/>
                  <a:ea typeface="Calibri Light" charset="0"/>
                  <a:cs typeface="Calibri Light" charset="0"/>
                </a:rPr>
                <a:t>Montagssitzung</a:t>
              </a:r>
            </a:p>
          </p:txBody>
        </p:sp>
        <p:sp>
          <p:nvSpPr>
            <p:cNvPr id="9" name="Textfeld 8"/>
            <p:cNvSpPr txBox="1"/>
            <p:nvPr/>
          </p:nvSpPr>
          <p:spPr>
            <a:xfrm>
              <a:off x="382807" y="5670992"/>
              <a:ext cx="6104194" cy="461665"/>
            </a:xfrm>
            <a:prstGeom prst="rect">
              <a:avLst/>
            </a:prstGeom>
            <a:noFill/>
          </p:spPr>
          <p:txBody>
            <a:bodyPr wrap="square" rtlCol="0">
              <a:spAutoFit/>
            </a:bodyPr>
            <a:lstStyle/>
            <a:p>
              <a:r>
                <a:rPr lang="de-DE" sz="2400" spc="200" dirty="0">
                  <a:solidFill>
                    <a:schemeClr val="tx1">
                      <a:lumMod val="75000"/>
                      <a:lumOff val="25000"/>
                    </a:schemeClr>
                  </a:solidFill>
                  <a:latin typeface="Calibri Light" charset="0"/>
                  <a:ea typeface="Calibri Light" charset="0"/>
                  <a:cs typeface="Calibri Light" charset="0"/>
                </a:rPr>
                <a:t>Fachschaft BWL</a:t>
              </a:r>
            </a:p>
          </p:txBody>
        </p:sp>
      </p:grpSp>
      <p:sp>
        <p:nvSpPr>
          <p:cNvPr id="15" name="Textplatzhalter 14"/>
          <p:cNvSpPr>
            <a:spLocks noGrp="1"/>
          </p:cNvSpPr>
          <p:nvPr>
            <p:ph type="body" sz="quarter" idx="10" hasCustomPrompt="1"/>
          </p:nvPr>
        </p:nvSpPr>
        <p:spPr>
          <a:xfrm>
            <a:off x="332948" y="5623943"/>
            <a:ext cx="8392441" cy="369332"/>
          </a:xfrm>
          <a:prstGeom prst="rect">
            <a:avLst/>
          </a:prstGeom>
          <a:noFill/>
        </p:spPr>
        <p:txBody>
          <a:bodyPr wrap="square" rtlCol="0">
            <a:spAutoFit/>
          </a:bodyPr>
          <a:lstStyle>
            <a:lvl1pPr marL="0" indent="0">
              <a:buNone/>
              <a:defRPr lang="de-DE" sz="2000" dirty="0">
                <a:solidFill>
                  <a:schemeClr val="tx1">
                    <a:lumMod val="65000"/>
                    <a:lumOff val="35000"/>
                  </a:schemeClr>
                </a:solidFill>
                <a:latin typeface="Calibri Light" charset="0"/>
                <a:ea typeface="Calibri Light" charset="0"/>
                <a:cs typeface="Calibri Light" charset="0"/>
              </a:defRPr>
            </a:lvl1pPr>
          </a:lstStyle>
          <a:p>
            <a:pPr marL="0" lvl="0"/>
            <a:r>
              <a:rPr lang="de-DE" dirty="0"/>
              <a:t>Datum</a:t>
            </a:r>
          </a:p>
        </p:txBody>
      </p:sp>
    </p:spTree>
    <p:extLst>
      <p:ext uri="{BB962C8B-B14F-4D97-AF65-F5344CB8AC3E}">
        <p14:creationId xmlns:p14="http://schemas.microsoft.com/office/powerpoint/2010/main" val="1974383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6457950" y="6356350"/>
            <a:ext cx="2057400" cy="365125"/>
          </a:xfrm>
          <a:prstGeom prst="rect">
            <a:avLst/>
          </a:prstGeom>
        </p:spPr>
        <p:txBody>
          <a:bodyPr/>
          <a:lstStyle/>
          <a:p>
            <a:fld id="{92796557-CA39-1F4A-B568-DB760B561542}" type="slidenum">
              <a:rPr lang="de-DE" smtClean="0"/>
              <a:t>‹Nr.›</a:t>
            </a:fld>
            <a:endParaRPr lang="de-DE" dirty="0"/>
          </a:p>
        </p:txBody>
      </p:sp>
      <p:sp>
        <p:nvSpPr>
          <p:cNvPr id="12" name="Textplatzhalter 14"/>
          <p:cNvSpPr>
            <a:spLocks noGrp="1"/>
          </p:cNvSpPr>
          <p:nvPr>
            <p:ph type="body" sz="quarter" idx="10" hasCustomPrompt="1"/>
          </p:nvPr>
        </p:nvSpPr>
        <p:spPr>
          <a:xfrm>
            <a:off x="332948" y="5623943"/>
            <a:ext cx="8392441" cy="369332"/>
          </a:xfrm>
          <a:prstGeom prst="rect">
            <a:avLst/>
          </a:prstGeom>
          <a:noFill/>
        </p:spPr>
        <p:txBody>
          <a:bodyPr wrap="square" rtlCol="0">
            <a:spAutoFit/>
          </a:bodyPr>
          <a:lstStyle>
            <a:lvl1pPr marL="0" indent="0">
              <a:buNone/>
              <a:defRPr lang="de-DE" sz="2000" dirty="0">
                <a:solidFill>
                  <a:schemeClr val="tx1">
                    <a:lumMod val="65000"/>
                    <a:lumOff val="35000"/>
                  </a:schemeClr>
                </a:solidFill>
                <a:latin typeface="Calibri Light" charset="0"/>
                <a:ea typeface="Calibri Light" charset="0"/>
                <a:cs typeface="Calibri Light" charset="0"/>
              </a:defRPr>
            </a:lvl1pPr>
          </a:lstStyle>
          <a:p>
            <a:pPr marL="0" lvl="0"/>
            <a:r>
              <a:rPr lang="de-DE" dirty="0"/>
              <a:t>Datum</a:t>
            </a:r>
          </a:p>
        </p:txBody>
      </p:sp>
      <p:sp>
        <p:nvSpPr>
          <p:cNvPr id="14" name="Textfeld 13"/>
          <p:cNvSpPr txBox="1"/>
          <p:nvPr userDrawn="1"/>
        </p:nvSpPr>
        <p:spPr>
          <a:xfrm>
            <a:off x="332947" y="5162278"/>
            <a:ext cx="6104194" cy="461665"/>
          </a:xfrm>
          <a:prstGeom prst="rect">
            <a:avLst/>
          </a:prstGeom>
          <a:noFill/>
        </p:spPr>
        <p:txBody>
          <a:bodyPr wrap="square" rtlCol="0">
            <a:spAutoFit/>
          </a:bodyPr>
          <a:lstStyle/>
          <a:p>
            <a:r>
              <a:rPr lang="de-DE" sz="2400" spc="200" dirty="0">
                <a:solidFill>
                  <a:schemeClr val="tx1">
                    <a:lumMod val="75000"/>
                    <a:lumOff val="25000"/>
                  </a:schemeClr>
                </a:solidFill>
                <a:latin typeface="Calibri Light" charset="0"/>
                <a:ea typeface="Calibri Light" charset="0"/>
                <a:cs typeface="Calibri Light" charset="0"/>
              </a:rPr>
              <a:t>Fachschaft BWL</a:t>
            </a:r>
          </a:p>
        </p:txBody>
      </p:sp>
      <p:sp>
        <p:nvSpPr>
          <p:cNvPr id="16" name="Textplatzhalter 15"/>
          <p:cNvSpPr>
            <a:spLocks noGrp="1"/>
          </p:cNvSpPr>
          <p:nvPr>
            <p:ph type="body" sz="quarter" idx="13" hasCustomPrompt="1"/>
          </p:nvPr>
        </p:nvSpPr>
        <p:spPr>
          <a:xfrm>
            <a:off x="332947" y="4605463"/>
            <a:ext cx="8392441" cy="535531"/>
          </a:xfrm>
          <a:prstGeom prst="rect">
            <a:avLst/>
          </a:prstGeom>
          <a:noFill/>
        </p:spPr>
        <p:txBody>
          <a:bodyPr wrap="square" rtlCol="0">
            <a:spAutoFit/>
          </a:bodyPr>
          <a:lstStyle>
            <a:lvl1pPr marL="0" indent="0">
              <a:buNone/>
              <a:defRPr lang="de-DE" sz="3200" spc="200" baseline="0" dirty="0">
                <a:solidFill>
                  <a:schemeClr val="tx1">
                    <a:lumMod val="75000"/>
                    <a:lumOff val="25000"/>
                  </a:schemeClr>
                </a:solidFill>
                <a:latin typeface="Calibri Light" charset="0"/>
                <a:ea typeface="Calibri Light" charset="0"/>
                <a:cs typeface="Calibri Light" charset="0"/>
              </a:defRPr>
            </a:lvl1pPr>
          </a:lstStyle>
          <a:p>
            <a:pPr marL="0" lvl="0"/>
            <a:r>
              <a:rPr lang="de-DE" dirty="0"/>
              <a:t>Name der Sitzung</a:t>
            </a:r>
          </a:p>
        </p:txBody>
      </p:sp>
      <p:sp>
        <p:nvSpPr>
          <p:cNvPr id="18" name="Rechteck 17"/>
          <p:cNvSpPr/>
          <p:nvPr userDrawn="1"/>
        </p:nvSpPr>
        <p:spPr>
          <a:xfrm>
            <a:off x="7183315" y="6497878"/>
            <a:ext cx="764931" cy="24213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DE" b="0" cap="none" spc="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01702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ontagssitzug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pic>
        <p:nvPicPr>
          <p:cNvPr id="16" name="Bild 15"/>
          <p:cNvPicPr>
            <a:picLocks noChangeAspect="1"/>
          </p:cNvPicPr>
          <p:nvPr userDrawn="1"/>
        </p:nvPicPr>
        <p:blipFill rotWithShape="1">
          <a:blip r:embed="rId2">
            <a:extLst>
              <a:ext uri="{28A0092B-C50C-407E-A947-70E740481C1C}">
                <a14:useLocalDpi xmlns:a14="http://schemas.microsoft.com/office/drawing/2010/main" val="0"/>
              </a:ext>
            </a:extLst>
          </a:blip>
          <a:srcRect t="-1" b="3229"/>
          <a:stretch/>
        </p:blipFill>
        <p:spPr>
          <a:xfrm>
            <a:off x="577" y="0"/>
            <a:ext cx="9151460" cy="4428000"/>
          </a:xfrm>
          <a:prstGeom prst="rect">
            <a:avLst/>
          </a:prstGeom>
        </p:spPr>
      </p:pic>
      <p:pic>
        <p:nvPicPr>
          <p:cNvPr id="17" name="Bild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8339817" y="110836"/>
            <a:ext cx="571713" cy="56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Bild 18"/>
          <p:cNvPicPr>
            <a:picLocks noChangeAspect="1"/>
          </p:cNvPicPr>
          <p:nvPr userDrawn="1"/>
        </p:nvPicPr>
        <p:blipFill rotWithShape="1">
          <a:blip r:embed="rId4"/>
          <a:srcRect t="15471" b="20279"/>
          <a:stretch/>
        </p:blipFill>
        <p:spPr>
          <a:xfrm>
            <a:off x="707625" y="6442998"/>
            <a:ext cx="462280" cy="297015"/>
          </a:xfrm>
          <a:prstGeom prst="rect">
            <a:avLst/>
          </a:prstGeom>
        </p:spPr>
      </p:pic>
      <p:sp>
        <p:nvSpPr>
          <p:cNvPr id="20" name="Foliennummernplatzhalter 5"/>
          <p:cNvSpPr txBox="1">
            <a:spLocks/>
          </p:cNvSpPr>
          <p:nvPr userDrawn="1"/>
        </p:nvSpPr>
        <p:spPr>
          <a:xfrm>
            <a:off x="8260592" y="6448538"/>
            <a:ext cx="53704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8CA45D7B-F6E4-4186-8F1D-5F411E86E16B}" type="slidenum">
              <a:rPr lang="de-DE" altLang="de-DE" sz="1050" b="1" smtClean="0">
                <a:solidFill>
                  <a:schemeClr val="bg1"/>
                </a:solidFill>
              </a:rPr>
              <a:pPr algn="ctr"/>
              <a:t>‹Nr.›</a:t>
            </a:fld>
            <a:endParaRPr lang="de-DE" altLang="de-DE" sz="900" b="1" dirty="0">
              <a:solidFill>
                <a:schemeClr val="bg1"/>
              </a:solidFill>
            </a:endParaRPr>
          </a:p>
        </p:txBody>
      </p:sp>
      <p:sp>
        <p:nvSpPr>
          <p:cNvPr id="21" name="Foliennummernplatzhalter 5"/>
          <p:cNvSpPr txBox="1">
            <a:spLocks/>
          </p:cNvSpPr>
          <p:nvPr userDrawn="1"/>
        </p:nvSpPr>
        <p:spPr>
          <a:xfrm>
            <a:off x="5440682" y="6442998"/>
            <a:ext cx="295209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de-DE" altLang="de-DE" sz="825" b="0" dirty="0">
                <a:solidFill>
                  <a:schemeClr val="tx1">
                    <a:lumMod val="65000"/>
                    <a:lumOff val="35000"/>
                  </a:schemeClr>
                </a:solidFill>
              </a:rPr>
              <a:t>Montagssitzung,</a:t>
            </a:r>
            <a:r>
              <a:rPr lang="de-DE" altLang="de-DE" sz="825" b="0" baseline="0" dirty="0">
                <a:solidFill>
                  <a:schemeClr val="tx1">
                    <a:lumMod val="65000"/>
                    <a:lumOff val="35000"/>
                  </a:schemeClr>
                </a:solidFill>
              </a:rPr>
              <a:t> 14.05.17</a:t>
            </a:r>
            <a:endParaRPr lang="de-DE" altLang="de-DE" sz="788" b="0" dirty="0">
              <a:solidFill>
                <a:schemeClr val="tx1">
                  <a:lumMod val="65000"/>
                  <a:lumOff val="35000"/>
                </a:schemeClr>
              </a:solidFill>
            </a:endParaRPr>
          </a:p>
        </p:txBody>
      </p:sp>
      <p:sp>
        <p:nvSpPr>
          <p:cNvPr id="22" name="Rechteck 21"/>
          <p:cNvSpPr/>
          <p:nvPr userDrawn="1"/>
        </p:nvSpPr>
        <p:spPr>
          <a:xfrm>
            <a:off x="0" y="4229878"/>
            <a:ext cx="9144000" cy="198223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3" name="Rechteck 22"/>
          <p:cNvSpPr/>
          <p:nvPr userDrawn="1"/>
        </p:nvSpPr>
        <p:spPr>
          <a:xfrm>
            <a:off x="8409709" y="6477932"/>
            <a:ext cx="233552" cy="380071"/>
          </a:xfrm>
          <a:prstGeom prst="rect">
            <a:avLst/>
          </a:prstGeom>
          <a:solidFill>
            <a:srgbClr val="286A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350"/>
          </a:p>
        </p:txBody>
      </p:sp>
      <p:sp>
        <p:nvSpPr>
          <p:cNvPr id="24" name="Foliennummernplatzhalter 5"/>
          <p:cNvSpPr txBox="1">
            <a:spLocks/>
          </p:cNvSpPr>
          <p:nvPr userDrawn="1"/>
        </p:nvSpPr>
        <p:spPr>
          <a:xfrm>
            <a:off x="8257962" y="6437458"/>
            <a:ext cx="53704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8CA45D7B-F6E4-4186-8F1D-5F411E86E16B}" type="slidenum">
              <a:rPr lang="de-DE" altLang="de-DE" sz="1050" b="1" smtClean="0">
                <a:solidFill>
                  <a:schemeClr val="bg1"/>
                </a:solidFill>
              </a:rPr>
              <a:pPr algn="ctr"/>
              <a:t>‹Nr.›</a:t>
            </a:fld>
            <a:endParaRPr lang="de-DE" altLang="de-DE" sz="900" b="1" dirty="0">
              <a:solidFill>
                <a:schemeClr val="bg1"/>
              </a:solidFill>
            </a:endParaRPr>
          </a:p>
        </p:txBody>
      </p:sp>
      <p:grpSp>
        <p:nvGrpSpPr>
          <p:cNvPr id="26" name="Gruppierung 25"/>
          <p:cNvGrpSpPr/>
          <p:nvPr userDrawn="1"/>
        </p:nvGrpSpPr>
        <p:grpSpPr>
          <a:xfrm>
            <a:off x="332950" y="4560888"/>
            <a:ext cx="8392439" cy="1063055"/>
            <a:chOff x="382807" y="5069602"/>
            <a:chExt cx="8392439" cy="1063055"/>
          </a:xfrm>
        </p:grpSpPr>
        <p:sp>
          <p:nvSpPr>
            <p:cNvPr id="27" name="Textfeld 26"/>
            <p:cNvSpPr txBox="1"/>
            <p:nvPr/>
          </p:nvSpPr>
          <p:spPr>
            <a:xfrm>
              <a:off x="382807" y="5069602"/>
              <a:ext cx="8392439" cy="584775"/>
            </a:xfrm>
            <a:prstGeom prst="rect">
              <a:avLst/>
            </a:prstGeom>
            <a:noFill/>
          </p:spPr>
          <p:txBody>
            <a:bodyPr wrap="square" rtlCol="0">
              <a:spAutoFit/>
            </a:bodyPr>
            <a:lstStyle/>
            <a:p>
              <a:r>
                <a:rPr lang="de-DE" sz="3200" spc="200" dirty="0">
                  <a:solidFill>
                    <a:schemeClr val="tx1">
                      <a:lumMod val="75000"/>
                      <a:lumOff val="25000"/>
                    </a:schemeClr>
                  </a:solidFill>
                  <a:latin typeface="Calibri Light" charset="0"/>
                  <a:ea typeface="Calibri Light" charset="0"/>
                  <a:cs typeface="Calibri Light" charset="0"/>
                </a:rPr>
                <a:t>Montagssitzung</a:t>
              </a:r>
            </a:p>
          </p:txBody>
        </p:sp>
        <p:sp>
          <p:nvSpPr>
            <p:cNvPr id="28" name="Textfeld 27"/>
            <p:cNvSpPr txBox="1"/>
            <p:nvPr/>
          </p:nvSpPr>
          <p:spPr>
            <a:xfrm>
              <a:off x="382807" y="5670992"/>
              <a:ext cx="6104194" cy="461665"/>
            </a:xfrm>
            <a:prstGeom prst="rect">
              <a:avLst/>
            </a:prstGeom>
            <a:noFill/>
          </p:spPr>
          <p:txBody>
            <a:bodyPr wrap="square" rtlCol="0">
              <a:spAutoFit/>
            </a:bodyPr>
            <a:lstStyle/>
            <a:p>
              <a:r>
                <a:rPr lang="de-DE" sz="2400" spc="200" dirty="0">
                  <a:solidFill>
                    <a:schemeClr val="tx1">
                      <a:lumMod val="75000"/>
                      <a:lumOff val="25000"/>
                    </a:schemeClr>
                  </a:solidFill>
                  <a:latin typeface="Calibri Light" charset="0"/>
                  <a:ea typeface="Calibri Light" charset="0"/>
                  <a:cs typeface="Calibri Light" charset="0"/>
                </a:rPr>
                <a:t>Fachschaft BWL</a:t>
              </a:r>
            </a:p>
          </p:txBody>
        </p:sp>
      </p:grpSp>
      <p:sp>
        <p:nvSpPr>
          <p:cNvPr id="30" name="Textfeld 29"/>
          <p:cNvSpPr txBox="1"/>
          <p:nvPr userDrawn="1"/>
        </p:nvSpPr>
        <p:spPr>
          <a:xfrm>
            <a:off x="331200" y="5623200"/>
            <a:ext cx="8392439" cy="400110"/>
          </a:xfrm>
          <a:prstGeom prst="rect">
            <a:avLst/>
          </a:prstGeom>
          <a:noFill/>
        </p:spPr>
        <p:txBody>
          <a:bodyPr vert="horz" wrap="square" lIns="91440" tIns="45720" rIns="91440" bIns="45720" rtlCol="0">
            <a:spAutoFit/>
          </a:bodyPr>
          <a:lstStyle>
            <a:lvl1pPr lvl="0" indent="0" defTabSz="342900">
              <a:spcBef>
                <a:spcPct val="20000"/>
              </a:spcBef>
              <a:buFont typeface="Arial"/>
              <a:buNone/>
              <a:defRPr lang="de-DE" sz="2000" smtClean="0">
                <a:solidFill>
                  <a:schemeClr val="tx1">
                    <a:lumMod val="65000"/>
                    <a:lumOff val="35000"/>
                  </a:schemeClr>
                </a:solidFill>
                <a:latin typeface="Calibri Light" charset="0"/>
                <a:ea typeface="Calibri Light" charset="0"/>
                <a:cs typeface="Calibri Light" charset="0"/>
              </a:defRPr>
            </a:lvl1pPr>
            <a:lvl2pPr marL="557213" indent="-214313" defTabSz="342900">
              <a:spcBef>
                <a:spcPct val="20000"/>
              </a:spcBef>
              <a:buFont typeface="Arial"/>
              <a:buChar char="–"/>
              <a:defRPr lang="de-DE" smtClean="0">
                <a:solidFill>
                  <a:schemeClr val="tx1">
                    <a:lumMod val="75000"/>
                    <a:lumOff val="25000"/>
                  </a:schemeClr>
                </a:solidFill>
                <a:latin typeface="Calibri" charset="0"/>
                <a:ea typeface="Calibri" charset="0"/>
                <a:cs typeface="Calibri" charset="0"/>
              </a:defRPr>
            </a:lvl2pPr>
            <a:lvl3pPr marL="857250" indent="-171450" defTabSz="342900">
              <a:spcBef>
                <a:spcPct val="20000"/>
              </a:spcBef>
              <a:buFont typeface="Arial"/>
              <a:buChar char="•"/>
              <a:defRPr lang="de-DE" smtClean="0">
                <a:solidFill>
                  <a:schemeClr val="tx1">
                    <a:lumMod val="75000"/>
                    <a:lumOff val="25000"/>
                  </a:schemeClr>
                </a:solidFill>
                <a:latin typeface="Calibri" charset="0"/>
                <a:ea typeface="Calibri" charset="0"/>
                <a:cs typeface="Calibri" charset="0"/>
              </a:defRPr>
            </a:lvl3pPr>
            <a:lvl4pPr marL="1200150" indent="-171450" defTabSz="342900">
              <a:spcBef>
                <a:spcPct val="20000"/>
              </a:spcBef>
              <a:buFont typeface="Arial"/>
              <a:buChar char="–"/>
              <a:defRPr lang="de-DE" smtClean="0">
                <a:solidFill>
                  <a:schemeClr val="tx1">
                    <a:lumMod val="75000"/>
                    <a:lumOff val="25000"/>
                  </a:schemeClr>
                </a:solidFill>
                <a:latin typeface="Calibri" charset="0"/>
                <a:ea typeface="Calibri" charset="0"/>
                <a:cs typeface="Calibri" charset="0"/>
              </a:defRPr>
            </a:lvl4pPr>
            <a:lvl5pPr marL="1543050" indent="-171450" defTabSz="342900">
              <a:spcBef>
                <a:spcPct val="20000"/>
              </a:spcBef>
              <a:buFont typeface="Arial"/>
              <a:buChar char="»"/>
              <a:defRPr lang="de-DE" dirty="0" smtClean="0">
                <a:solidFill>
                  <a:schemeClr val="tx1">
                    <a:lumMod val="75000"/>
                    <a:lumOff val="25000"/>
                  </a:schemeClr>
                </a:solidFill>
                <a:latin typeface="Calibri" charset="0"/>
                <a:ea typeface="Calibri" charset="0"/>
                <a:cs typeface="Calibri" charset="0"/>
              </a:defRPr>
            </a:lvl5pPr>
            <a:lvl6pPr marL="1885950" indent="-171450" defTabSz="342900">
              <a:spcBef>
                <a:spcPct val="20000"/>
              </a:spcBef>
              <a:buFont typeface="Arial"/>
              <a:buChar char="•"/>
              <a:defRPr sz="1500"/>
            </a:lvl6pPr>
            <a:lvl7pPr marL="2228850" indent="-171450" defTabSz="342900">
              <a:spcBef>
                <a:spcPct val="20000"/>
              </a:spcBef>
              <a:buFont typeface="Arial"/>
              <a:buChar char="•"/>
              <a:defRPr sz="1500"/>
            </a:lvl7pPr>
            <a:lvl8pPr marL="2571750" indent="-171450" defTabSz="342900">
              <a:spcBef>
                <a:spcPct val="20000"/>
              </a:spcBef>
              <a:buFont typeface="Arial"/>
              <a:buChar char="•"/>
              <a:defRPr sz="1500"/>
            </a:lvl8pPr>
            <a:lvl9pPr marL="2914650" indent="-171450" defTabSz="342900">
              <a:spcBef>
                <a:spcPct val="20000"/>
              </a:spcBef>
              <a:buFont typeface="Arial"/>
              <a:buChar char="•"/>
              <a:defRPr sz="1500"/>
            </a:lvl9pPr>
          </a:lstStyle>
          <a:p>
            <a:pPr lvl="0"/>
            <a:r>
              <a:rPr lang="de-DE" dirty="0"/>
              <a:t>14.05.17</a:t>
            </a:r>
          </a:p>
        </p:txBody>
      </p:sp>
    </p:spTree>
    <p:extLst>
      <p:ext uri="{BB962C8B-B14F-4D97-AF65-F5344CB8AC3E}">
        <p14:creationId xmlns:p14="http://schemas.microsoft.com/office/powerpoint/2010/main" val="92642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liederung">
    <p:spTree>
      <p:nvGrpSpPr>
        <p:cNvPr id="1" name=""/>
        <p:cNvGrpSpPr/>
        <p:nvPr/>
      </p:nvGrpSpPr>
      <p:grpSpPr>
        <a:xfrm>
          <a:off x="0" y="0"/>
          <a:ext cx="0" cy="0"/>
          <a:chOff x="0" y="0"/>
          <a:chExt cx="0" cy="0"/>
        </a:xfrm>
      </p:grpSpPr>
      <p:sp>
        <p:nvSpPr>
          <p:cNvPr id="5" name="Titelplatzhalter 1"/>
          <p:cNvSpPr>
            <a:spLocks noGrp="1"/>
          </p:cNvSpPr>
          <p:nvPr>
            <p:ph type="title" hasCustomPrompt="1"/>
          </p:nvPr>
        </p:nvSpPr>
        <p:spPr>
          <a:xfrm>
            <a:off x="694701" y="-16041"/>
            <a:ext cx="8229601" cy="795324"/>
          </a:xfrm>
          <a:prstGeom prst="rect">
            <a:avLst/>
          </a:prstGeom>
        </p:spPr>
        <p:txBody>
          <a:bodyPr vert="horz" lIns="91440" tIns="45720" rIns="91440" bIns="45720" rtlCol="0" anchor="ctr">
            <a:normAutofit/>
          </a:bodyPr>
          <a:lstStyle/>
          <a:p>
            <a:r>
              <a:rPr lang="de-DE" dirty="0"/>
              <a:t>Tagesordnung</a:t>
            </a:r>
          </a:p>
        </p:txBody>
      </p:sp>
      <p:sp>
        <p:nvSpPr>
          <p:cNvPr id="7" name="Textplatzhalter 6"/>
          <p:cNvSpPr>
            <a:spLocks noGrp="1"/>
          </p:cNvSpPr>
          <p:nvPr>
            <p:ph type="body" sz="quarter" idx="10" hasCustomPrompt="1"/>
          </p:nvPr>
        </p:nvSpPr>
        <p:spPr>
          <a:xfrm>
            <a:off x="695327" y="1122363"/>
            <a:ext cx="8228975" cy="4652962"/>
          </a:xfrm>
        </p:spPr>
        <p:txBody>
          <a:bodyPr/>
          <a:lstStyle>
            <a:lvl1pPr marL="0" marR="0" indent="0" algn="l" defTabSz="342900" rtl="0" eaLnBrk="1" fontAlgn="auto" latinLnBrk="0" hangingPunct="1">
              <a:lnSpc>
                <a:spcPct val="160000"/>
              </a:lnSpc>
              <a:spcBef>
                <a:spcPct val="0"/>
              </a:spcBef>
              <a:spcAft>
                <a:spcPts val="0"/>
              </a:spcAft>
              <a:buClrTx/>
              <a:buSzTx/>
              <a:buFontTx/>
              <a:buNone/>
              <a:tabLst/>
              <a:defRPr/>
            </a:lvl1pPr>
          </a:lstStyle>
          <a:p>
            <a:pPr algn="l">
              <a:lnSpc>
                <a:spcPct val="160000"/>
              </a:lnSpc>
            </a:pPr>
            <a:r>
              <a:rPr lang="de-DE" b="1" dirty="0"/>
              <a:t>TOP</a:t>
            </a:r>
            <a:r>
              <a:rPr lang="de-DE" b="1" baseline="0" dirty="0"/>
              <a:t> I		- </a:t>
            </a:r>
            <a:r>
              <a:rPr lang="de-DE" b="0" baseline="0" dirty="0" err="1"/>
              <a:t>Lorem</a:t>
            </a:r>
            <a:r>
              <a:rPr lang="de-DE" b="0" baseline="0" dirty="0"/>
              <a:t> </a:t>
            </a:r>
            <a:r>
              <a:rPr lang="de-DE" b="0" baseline="0" dirty="0" err="1"/>
              <a:t>Ipsum</a:t>
            </a:r>
            <a:endParaRPr lang="de-DE" b="1" baseline="0" dirty="0"/>
          </a:p>
          <a:p>
            <a:pPr marL="0" marR="0" indent="0" algn="l" defTabSz="457200" rtl="0" eaLnBrk="1" fontAlgn="auto" latinLnBrk="0" hangingPunct="1">
              <a:lnSpc>
                <a:spcPct val="160000"/>
              </a:lnSpc>
              <a:spcBef>
                <a:spcPct val="0"/>
              </a:spcBef>
              <a:spcAft>
                <a:spcPts val="0"/>
              </a:spcAft>
              <a:buClrTx/>
              <a:buSzTx/>
              <a:buFontTx/>
              <a:buNone/>
              <a:tabLst/>
              <a:defRPr/>
            </a:pPr>
            <a:r>
              <a:rPr lang="de-DE" b="1" baseline="0" dirty="0"/>
              <a:t>TOP II		- </a:t>
            </a:r>
            <a:r>
              <a:rPr lang="de-DE" b="0" baseline="0" dirty="0" err="1"/>
              <a:t>Lorem</a:t>
            </a:r>
            <a:r>
              <a:rPr lang="de-DE" b="0" baseline="0" dirty="0"/>
              <a:t> </a:t>
            </a:r>
            <a:r>
              <a:rPr lang="de-DE" b="0" baseline="0" dirty="0" err="1"/>
              <a:t>Ipsum</a:t>
            </a:r>
            <a:endParaRPr lang="de-DE" b="1" baseline="0" dirty="0"/>
          </a:p>
          <a:p>
            <a:pPr marL="0" marR="0" indent="0" algn="l" defTabSz="457200" rtl="0" eaLnBrk="1" fontAlgn="auto" latinLnBrk="0" hangingPunct="1">
              <a:lnSpc>
                <a:spcPct val="160000"/>
              </a:lnSpc>
              <a:spcBef>
                <a:spcPct val="0"/>
              </a:spcBef>
              <a:spcAft>
                <a:spcPts val="0"/>
              </a:spcAft>
              <a:buClrTx/>
              <a:buSzTx/>
              <a:buFontTx/>
              <a:buNone/>
              <a:tabLst/>
              <a:defRPr/>
            </a:pPr>
            <a:r>
              <a:rPr lang="de-DE" b="1" baseline="0" dirty="0"/>
              <a:t>TOP III		- </a:t>
            </a:r>
            <a:r>
              <a:rPr lang="de-DE" b="0" baseline="0" dirty="0" err="1"/>
              <a:t>Lorem</a:t>
            </a:r>
            <a:r>
              <a:rPr lang="de-DE" b="0" baseline="0" dirty="0"/>
              <a:t> </a:t>
            </a:r>
            <a:r>
              <a:rPr lang="de-DE" b="0" baseline="0" dirty="0" err="1"/>
              <a:t>Ipsum</a:t>
            </a:r>
            <a:endParaRPr lang="de-DE" b="1" baseline="0" dirty="0"/>
          </a:p>
          <a:p>
            <a:pPr marL="0" marR="0" indent="0" algn="l" defTabSz="457200" rtl="0" eaLnBrk="1" fontAlgn="auto" latinLnBrk="0" hangingPunct="1">
              <a:lnSpc>
                <a:spcPct val="160000"/>
              </a:lnSpc>
              <a:spcBef>
                <a:spcPct val="0"/>
              </a:spcBef>
              <a:spcAft>
                <a:spcPts val="0"/>
              </a:spcAft>
              <a:buClrTx/>
              <a:buSzTx/>
              <a:buFontTx/>
              <a:buNone/>
              <a:tabLst/>
              <a:defRPr/>
            </a:pPr>
            <a:r>
              <a:rPr lang="de-DE" b="1" baseline="0" dirty="0"/>
              <a:t>TOP IV		- </a:t>
            </a:r>
            <a:r>
              <a:rPr lang="de-DE" b="0" baseline="0" dirty="0" err="1"/>
              <a:t>Lorem</a:t>
            </a:r>
            <a:r>
              <a:rPr lang="de-DE" b="0" baseline="0" dirty="0"/>
              <a:t> </a:t>
            </a:r>
            <a:r>
              <a:rPr lang="de-DE" b="0" baseline="0" dirty="0" err="1"/>
              <a:t>Ipsum</a:t>
            </a:r>
            <a:endParaRPr lang="de-DE" b="1" baseline="0" dirty="0"/>
          </a:p>
          <a:p>
            <a:pPr marL="0" marR="0" indent="0" algn="l" defTabSz="457200" rtl="0" eaLnBrk="1" fontAlgn="auto" latinLnBrk="0" hangingPunct="1">
              <a:lnSpc>
                <a:spcPct val="160000"/>
              </a:lnSpc>
              <a:spcBef>
                <a:spcPct val="0"/>
              </a:spcBef>
              <a:spcAft>
                <a:spcPts val="0"/>
              </a:spcAft>
              <a:buClrTx/>
              <a:buSzTx/>
              <a:buFontTx/>
              <a:buNone/>
              <a:tabLst/>
              <a:defRPr/>
            </a:pPr>
            <a:r>
              <a:rPr lang="de-DE" b="1" baseline="0" dirty="0"/>
              <a:t>TOP V		- </a:t>
            </a:r>
            <a:r>
              <a:rPr lang="de-DE" b="0" baseline="0" dirty="0" err="1"/>
              <a:t>Lorem</a:t>
            </a:r>
            <a:r>
              <a:rPr lang="de-DE" b="0" baseline="0" dirty="0"/>
              <a:t> </a:t>
            </a:r>
            <a:r>
              <a:rPr lang="de-DE" b="0" baseline="0" dirty="0" err="1"/>
              <a:t>Ipsum</a:t>
            </a:r>
            <a:endParaRPr lang="de-DE" b="1" baseline="0" dirty="0"/>
          </a:p>
          <a:p>
            <a:pPr algn="l">
              <a:lnSpc>
                <a:spcPct val="160000"/>
              </a:lnSpc>
            </a:pPr>
            <a:r>
              <a:rPr lang="de-DE" b="1" baseline="0" dirty="0"/>
              <a:t>TOP VI		- </a:t>
            </a:r>
            <a:r>
              <a:rPr lang="de-DE" b="0" baseline="0" dirty="0" err="1"/>
              <a:t>Lorem</a:t>
            </a:r>
            <a:r>
              <a:rPr lang="de-DE" b="0" baseline="0" dirty="0"/>
              <a:t> </a:t>
            </a:r>
            <a:r>
              <a:rPr lang="de-DE" b="0" baseline="0" dirty="0" err="1"/>
              <a:t>Ipsum</a:t>
            </a:r>
            <a:endParaRPr lang="de-DE" b="1" baseline="0" dirty="0"/>
          </a:p>
        </p:txBody>
      </p:sp>
      <p:sp>
        <p:nvSpPr>
          <p:cNvPr id="2" name="Rechteck 1"/>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Shape 1833"/>
          <p:cNvSpPr/>
          <p:nvPr userDrawn="1"/>
        </p:nvSpPr>
        <p:spPr>
          <a:xfrm>
            <a:off x="-8858" y="-2995"/>
            <a:ext cx="9152859" cy="6865844"/>
          </a:xfrm>
          <a:prstGeom prst="rect">
            <a:avLst/>
          </a:prstGeom>
          <a:solidFill>
            <a:schemeClr val="tx2">
              <a:lumMod val="50000"/>
              <a:alpha val="80000"/>
            </a:schemeClr>
          </a:solidFill>
          <a:ln w="12700">
            <a:miter lim="400000"/>
          </a:ln>
        </p:spPr>
        <p:txBody>
          <a:bodyPr lIns="0" tIns="0" rIns="0" bIns="0" anchor="ctr"/>
          <a:lstStyle/>
          <a:p>
            <a:pPr lvl="0" algn="ctr">
              <a:defRPr sz="3200">
                <a:solidFill>
                  <a:srgbClr val="FFFFFF"/>
                </a:solidFill>
              </a:defRPr>
            </a:pPr>
            <a:endParaRPr sz="4267">
              <a:latin typeface="Raleway"/>
              <a:cs typeface="Raleway"/>
            </a:endParaRPr>
          </a:p>
        </p:txBody>
      </p:sp>
      <p:pic>
        <p:nvPicPr>
          <p:cNvPr id="8" name="Bild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8339817" y="110836"/>
            <a:ext cx="571713" cy="56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72"/>
          <p:cNvSpPr txBox="1"/>
          <p:nvPr userDrawn="1"/>
        </p:nvSpPr>
        <p:spPr>
          <a:xfrm>
            <a:off x="2497835" y="715733"/>
            <a:ext cx="4148343" cy="861903"/>
          </a:xfrm>
          <a:prstGeom prst="rect">
            <a:avLst/>
          </a:prstGeom>
          <a:noFill/>
        </p:spPr>
        <p:txBody>
          <a:bodyPr wrap="square" lIns="0" rIns="0" rtlCol="0">
            <a:spAutoFit/>
          </a:bodyPr>
          <a:lstStyle/>
          <a:p>
            <a:pPr algn="ctr"/>
            <a:r>
              <a:rPr lang="en-US" sz="1401" dirty="0" err="1">
                <a:solidFill>
                  <a:schemeClr val="bg1"/>
                </a:solidFill>
                <a:latin typeface="Raleway" panose="020B0003030101060003" pitchFamily="34" charset="0"/>
              </a:rPr>
              <a:t>Fachschaft</a:t>
            </a:r>
            <a:r>
              <a:rPr lang="en-US" sz="1401" dirty="0">
                <a:solidFill>
                  <a:schemeClr val="bg1"/>
                </a:solidFill>
                <a:latin typeface="Raleway" panose="020B0003030101060003" pitchFamily="34" charset="0"/>
              </a:rPr>
              <a:t> BWL </a:t>
            </a:r>
            <a:r>
              <a:rPr lang="en-US" sz="1401" dirty="0" err="1">
                <a:solidFill>
                  <a:schemeClr val="bg1"/>
                </a:solidFill>
                <a:latin typeface="Raleway" panose="020B0003030101060003" pitchFamily="34" charset="0"/>
              </a:rPr>
              <a:t>Sitzung</a:t>
            </a:r>
            <a:endParaRPr lang="en-US" sz="1401" b="1" dirty="0">
              <a:solidFill>
                <a:schemeClr val="accent2"/>
              </a:solidFill>
              <a:latin typeface="Raleway" panose="020B0003030101060003" pitchFamily="34" charset="0"/>
            </a:endParaRPr>
          </a:p>
          <a:p>
            <a:pPr algn="ctr"/>
            <a:endParaRPr lang="en-US" sz="400" dirty="0">
              <a:solidFill>
                <a:schemeClr val="accent2"/>
              </a:solidFill>
              <a:latin typeface="Raleway" panose="020B0003030101060003" pitchFamily="34" charset="0"/>
            </a:endParaRPr>
          </a:p>
          <a:p>
            <a:pPr algn="ctr"/>
            <a:r>
              <a:rPr lang="en-US" sz="3200" b="1" dirty="0">
                <a:solidFill>
                  <a:schemeClr val="bg1"/>
                </a:solidFill>
                <a:latin typeface="Raleway" panose="020B0003030101060003" pitchFamily="34" charset="0"/>
              </a:rPr>
              <a:t>TAGESORDNUNG</a:t>
            </a:r>
          </a:p>
        </p:txBody>
      </p:sp>
      <p:sp>
        <p:nvSpPr>
          <p:cNvPr id="13" name="Textplatzhalter 12"/>
          <p:cNvSpPr>
            <a:spLocks noGrp="1"/>
          </p:cNvSpPr>
          <p:nvPr>
            <p:ph type="body" sz="quarter" idx="11" hasCustomPrompt="1"/>
          </p:nvPr>
        </p:nvSpPr>
        <p:spPr>
          <a:xfrm>
            <a:off x="1699200" y="2023200"/>
            <a:ext cx="2412000" cy="3542400"/>
          </a:xfrm>
        </p:spPr>
        <p:txBody>
          <a:bodyPr lIns="90000"/>
          <a:lstStyle>
            <a:lvl1pPr>
              <a:defRPr lang="de-DE" sz="1401" b="1" kern="1200" dirty="0" smtClean="0">
                <a:solidFill>
                  <a:schemeClr val="bg1"/>
                </a:solidFill>
                <a:latin typeface="Raleway" panose="020B0003030101060003" pitchFamily="34" charset="0"/>
                <a:ea typeface="Roboto Light" panose="02000000000000000000" pitchFamily="2" charset="0"/>
                <a:cs typeface="+mn-cs"/>
              </a:defRPr>
            </a:lvl1pPr>
          </a:lstStyle>
          <a:p>
            <a:pPr lvl="0"/>
            <a:r>
              <a:rPr lang="de-DE" dirty="0"/>
              <a:t>TOP 1: (</a:t>
            </a:r>
            <a:r>
              <a:rPr lang="de-DE" dirty="0" err="1"/>
              <a:t>Railway</a:t>
            </a:r>
            <a:r>
              <a:rPr lang="de-DE" dirty="0"/>
              <a:t>)</a:t>
            </a:r>
          </a:p>
          <a:p>
            <a:pPr lvl="0"/>
            <a:r>
              <a:rPr lang="de-DE" dirty="0"/>
              <a:t>Untertitel (Calibri)</a:t>
            </a:r>
          </a:p>
        </p:txBody>
      </p:sp>
      <p:sp>
        <p:nvSpPr>
          <p:cNvPr id="14" name="Textplatzhalter 12"/>
          <p:cNvSpPr>
            <a:spLocks noGrp="1"/>
          </p:cNvSpPr>
          <p:nvPr>
            <p:ph type="body" sz="quarter" idx="12" hasCustomPrompt="1"/>
          </p:nvPr>
        </p:nvSpPr>
        <p:spPr>
          <a:xfrm>
            <a:off x="5173200" y="2023200"/>
            <a:ext cx="2412000" cy="3542400"/>
          </a:xfrm>
        </p:spPr>
        <p:txBody>
          <a:bodyPr lIns="90000"/>
          <a:lstStyle>
            <a:lvl1pPr>
              <a:defRPr lang="de-DE" sz="1401" b="1" kern="1200" dirty="0" smtClean="0">
                <a:solidFill>
                  <a:schemeClr val="bg1"/>
                </a:solidFill>
                <a:latin typeface="Raleway" panose="020B0003030101060003" pitchFamily="34" charset="0"/>
                <a:ea typeface="Roboto Light" panose="02000000000000000000" pitchFamily="2" charset="0"/>
                <a:cs typeface="+mn-cs"/>
              </a:defRPr>
            </a:lvl1pPr>
          </a:lstStyle>
          <a:p>
            <a:pPr lvl="0"/>
            <a:r>
              <a:rPr lang="de-DE" dirty="0"/>
              <a:t>TOP 1: (</a:t>
            </a:r>
            <a:r>
              <a:rPr lang="de-DE" dirty="0" err="1"/>
              <a:t>Railway</a:t>
            </a:r>
            <a:r>
              <a:rPr lang="de-DE" dirty="0"/>
              <a:t>)</a:t>
            </a:r>
          </a:p>
          <a:p>
            <a:pPr lvl="0"/>
            <a:r>
              <a:rPr lang="de-DE" dirty="0"/>
              <a:t>Untertitel (Calibri)</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Einleitung">
    <p:spTree>
      <p:nvGrpSpPr>
        <p:cNvPr id="1" name=""/>
        <p:cNvGrpSpPr/>
        <p:nvPr/>
      </p:nvGrpSpPr>
      <p:grpSpPr>
        <a:xfrm>
          <a:off x="0" y="0"/>
          <a:ext cx="0" cy="0"/>
          <a:chOff x="0" y="0"/>
          <a:chExt cx="0" cy="0"/>
        </a:xfrm>
      </p:grpSpPr>
      <p:sp>
        <p:nvSpPr>
          <p:cNvPr id="14" name="Rechteck 13"/>
          <p:cNvSpPr/>
          <p:nvPr userDrawn="1"/>
        </p:nvSpPr>
        <p:spPr>
          <a:xfrm>
            <a:off x="722314" y="513347"/>
            <a:ext cx="609182" cy="20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350"/>
          </a:p>
        </p:txBody>
      </p:sp>
      <p:sp>
        <p:nvSpPr>
          <p:cNvPr id="4" name="Rechteck 3"/>
          <p:cNvSpPr/>
          <p:nvPr userDrawn="1"/>
        </p:nvSpPr>
        <p:spPr>
          <a:xfrm>
            <a:off x="0" y="189781"/>
            <a:ext cx="8480128" cy="620239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Rechteck 7"/>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Shape 1833"/>
          <p:cNvSpPr/>
          <p:nvPr userDrawn="1"/>
        </p:nvSpPr>
        <p:spPr>
          <a:xfrm>
            <a:off x="0" y="0"/>
            <a:ext cx="9144000" cy="6858000"/>
          </a:xfrm>
          <a:prstGeom prst="rect">
            <a:avLst/>
          </a:prstGeom>
          <a:solidFill>
            <a:schemeClr val="tx2">
              <a:lumMod val="50000"/>
              <a:alpha val="66000"/>
            </a:schemeClr>
          </a:solidFill>
          <a:ln w="12700">
            <a:miter lim="400000"/>
          </a:ln>
        </p:spPr>
        <p:txBody>
          <a:bodyPr lIns="0" tIns="0" rIns="0" bIns="0" anchor="ctr"/>
          <a:lstStyle/>
          <a:p>
            <a:pPr lvl="0" algn="ctr">
              <a:defRPr sz="3200">
                <a:solidFill>
                  <a:srgbClr val="FFFFFF"/>
                </a:solidFill>
              </a:defRPr>
            </a:pPr>
            <a:endParaRPr sz="3200">
              <a:latin typeface="Raleway"/>
              <a:cs typeface="Raleway"/>
            </a:endParaRPr>
          </a:p>
        </p:txBody>
      </p:sp>
      <p:sp>
        <p:nvSpPr>
          <p:cNvPr id="13" name="Textplatzhalter 12"/>
          <p:cNvSpPr>
            <a:spLocks noGrp="1"/>
          </p:cNvSpPr>
          <p:nvPr>
            <p:ph type="body" sz="quarter" idx="10" hasCustomPrompt="1"/>
          </p:nvPr>
        </p:nvSpPr>
        <p:spPr>
          <a:xfrm>
            <a:off x="961200" y="1778400"/>
            <a:ext cx="7221600" cy="1602000"/>
          </a:xfrm>
        </p:spPr>
        <p:txBody>
          <a:bodyPr lIns="90000" tIns="46800" rIns="90000" bIns="46800">
            <a:normAutofit/>
          </a:bodyPr>
          <a:lstStyle>
            <a:lvl1pPr marL="0" algn="ctr" defTabSz="457200" rtl="0" eaLnBrk="1" latinLnBrk="0" hangingPunct="1">
              <a:lnSpc>
                <a:spcPct val="140000"/>
              </a:lnSpc>
              <a:defRPr lang="de-DE" sz="3600" b="1" kern="1200" dirty="0">
                <a:solidFill>
                  <a:schemeClr val="bg1"/>
                </a:solidFill>
                <a:latin typeface="Raleway"/>
                <a:ea typeface="+mn-ea"/>
                <a:cs typeface="Raleway"/>
              </a:defRPr>
            </a:lvl1pPr>
          </a:lstStyle>
          <a:p>
            <a:pPr lvl="0"/>
            <a:r>
              <a:rPr lang="de-DE" dirty="0"/>
              <a:t>Begrüßung/TOP Name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rmin">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a:t>Mastertitelformat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2" y="237771"/>
            <a:ext cx="3008313" cy="892966"/>
          </a:xfrm>
        </p:spPr>
        <p:txBody>
          <a:bodyPr anchor="b"/>
          <a:lstStyle>
            <a:lvl1pPr algn="l">
              <a:defRPr sz="1500" b="1"/>
            </a:lvl1pPr>
          </a:lstStyle>
          <a:p>
            <a:r>
              <a:rPr lang="de-DE"/>
              <a:t>Mastertitelformat bearbeiten</a:t>
            </a:r>
            <a:endParaRPr lang="de-DE" dirty="0"/>
          </a:p>
        </p:txBody>
      </p:sp>
      <p:sp>
        <p:nvSpPr>
          <p:cNvPr id="3" name="Inhaltsplatzhalter 2"/>
          <p:cNvSpPr>
            <a:spLocks noGrp="1"/>
          </p:cNvSpPr>
          <p:nvPr>
            <p:ph idx="1"/>
          </p:nvPr>
        </p:nvSpPr>
        <p:spPr>
          <a:xfrm>
            <a:off x="3575050" y="1347592"/>
            <a:ext cx="5111750" cy="477857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457202" y="1347592"/>
            <a:ext cx="3008313" cy="477857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a:t>Mastertextformat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auf Platzhalter ziehen oder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050">
                <a:solidFill>
                  <a:schemeClr val="bg1">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a:t>Mastertextformat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Date Placeholder 3"/>
          <p:cNvSpPr>
            <a:spLocks noGrp="1"/>
          </p:cNvSpPr>
          <p:nvPr>
            <p:ph type="dt" sz="half" idx="10"/>
          </p:nvPr>
        </p:nvSpPr>
        <p:spPr>
          <a:xfrm>
            <a:off x="457200" y="8333738"/>
            <a:ext cx="2133600" cy="365125"/>
          </a:xfrm>
          <a:prstGeom prst="rect">
            <a:avLst/>
          </a:prstGeom>
        </p:spPr>
        <p:txBody>
          <a:bodyPr/>
          <a:lstStyle/>
          <a:p>
            <a:r>
              <a:rPr lang="en-US" dirty="0"/>
              <a:t>www.bestppt.com</a:t>
            </a:r>
          </a:p>
        </p:txBody>
      </p:sp>
      <p:sp>
        <p:nvSpPr>
          <p:cNvPr id="6" name="Slide Number Placeholder 5"/>
          <p:cNvSpPr>
            <a:spLocks noGrp="1"/>
          </p:cNvSpPr>
          <p:nvPr>
            <p:ph type="sldNum" sz="quarter" idx="12"/>
          </p:nvPr>
        </p:nvSpPr>
        <p:spPr>
          <a:xfrm>
            <a:off x="6553200" y="6298431"/>
            <a:ext cx="2133600" cy="365125"/>
          </a:xfrm>
          <a:prstGeom prst="rect">
            <a:avLst/>
          </a:prstGeom>
        </p:spPr>
        <p:txBody>
          <a:bodyPr/>
          <a:lstStyle/>
          <a:p>
            <a:fld id="{D60D1EDE-7116-2443-9BDD-368CE5B37660}" type="slidenum">
              <a:rPr lang="en-US" smtClean="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457200" y="8333738"/>
            <a:ext cx="2133600" cy="365125"/>
          </a:xfrm>
          <a:prstGeom prst="rect">
            <a:avLst/>
          </a:prstGeom>
        </p:spPr>
        <p:txBody>
          <a:bodyPr/>
          <a:lstStyle/>
          <a:p>
            <a:r>
              <a:rPr lang="en-US" dirty="0"/>
              <a:t>www.bestppt.com</a:t>
            </a:r>
          </a:p>
        </p:txBody>
      </p:sp>
      <p:sp>
        <p:nvSpPr>
          <p:cNvPr id="9" name="Rectangle 8"/>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tif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3.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tiff"/><Relationship Id="rId5" Type="http://schemas.openxmlformats.org/officeDocument/2006/relationships/image" Target="../media/image5.emf"/><Relationship Id="rId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94700" y="1600204"/>
            <a:ext cx="7992101" cy="4525963"/>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platzhalter 1"/>
          <p:cNvSpPr>
            <a:spLocks noGrp="1"/>
          </p:cNvSpPr>
          <p:nvPr>
            <p:ph type="title"/>
          </p:nvPr>
        </p:nvSpPr>
        <p:spPr>
          <a:xfrm>
            <a:off x="694701" y="-16041"/>
            <a:ext cx="8229601" cy="795324"/>
          </a:xfrm>
          <a:prstGeom prst="rect">
            <a:avLst/>
          </a:prstGeom>
        </p:spPr>
        <p:txBody>
          <a:bodyPr vert="horz" lIns="91440" tIns="45720" rIns="91440" bIns="45720" rtlCol="0" anchor="ctr">
            <a:normAutofit/>
          </a:bodyPr>
          <a:lstStyle/>
          <a:p>
            <a:r>
              <a:rPr lang="de-DE" dirty="0"/>
              <a:t>TITEL</a:t>
            </a:r>
          </a:p>
        </p:txBody>
      </p:sp>
      <p:sp>
        <p:nvSpPr>
          <p:cNvPr id="21" name="Titelplatzhalter 1"/>
          <p:cNvSpPr txBox="1">
            <a:spLocks/>
          </p:cNvSpPr>
          <p:nvPr/>
        </p:nvSpPr>
        <p:spPr>
          <a:xfrm>
            <a:off x="455226" y="273495"/>
            <a:ext cx="8229601" cy="795324"/>
          </a:xfrm>
          <a:prstGeom prst="rect">
            <a:avLst/>
          </a:prstGeom>
        </p:spPr>
        <p:txBody>
          <a:bodyPr vert="horz" lIns="68580" tIns="34290" rIns="68580" bIns="34290" rtlCol="0" anchor="ctr">
            <a:normAutofit/>
          </a:bodyPr>
          <a:lstStyle>
            <a:lvl1pPr algn="l" defTabSz="457200" rtl="0" eaLnBrk="1" latinLnBrk="0" hangingPunct="1">
              <a:spcBef>
                <a:spcPct val="0"/>
              </a:spcBef>
              <a:buNone/>
              <a:defRPr lang="de-DE" sz="3200" kern="1200" dirty="0" smtClean="0">
                <a:solidFill>
                  <a:schemeClr val="bg1"/>
                </a:solidFill>
                <a:latin typeface="Gadugi" panose="020B0502040204020203" pitchFamily="34" charset="0"/>
                <a:ea typeface="+mj-ea"/>
                <a:cs typeface="+mj-cs"/>
              </a:defRPr>
            </a:lvl1pPr>
          </a:lstStyle>
          <a:p>
            <a:endParaRPr lang="de-DE" sz="1200" dirty="0"/>
          </a:p>
        </p:txBody>
      </p:sp>
      <p:pic>
        <p:nvPicPr>
          <p:cNvPr id="18" name="Bild 8"/>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bwMode="auto">
          <a:xfrm>
            <a:off x="7701155" y="196912"/>
            <a:ext cx="942107" cy="408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5"/>
          <p:cNvPicPr>
            <a:picLocks noChangeAspect="1"/>
          </p:cNvPicPr>
          <p:nvPr userDrawn="1"/>
        </p:nvPicPr>
        <p:blipFill rotWithShape="1">
          <a:blip r:embed="rId19"/>
          <a:srcRect t="15471" b="20279"/>
          <a:stretch/>
        </p:blipFill>
        <p:spPr>
          <a:xfrm>
            <a:off x="707625" y="6442998"/>
            <a:ext cx="462280" cy="297015"/>
          </a:xfrm>
          <a:prstGeom prst="rect">
            <a:avLst/>
          </a:prstGeom>
        </p:spPr>
      </p:pic>
      <p:sp>
        <p:nvSpPr>
          <p:cNvPr id="7" name="Rechteck 6"/>
          <p:cNvSpPr/>
          <p:nvPr userDrawn="1"/>
        </p:nvSpPr>
        <p:spPr>
          <a:xfrm>
            <a:off x="8409709" y="6477932"/>
            <a:ext cx="233552" cy="380071"/>
          </a:xfrm>
          <a:prstGeom prst="rect">
            <a:avLst/>
          </a:prstGeom>
          <a:solidFill>
            <a:srgbClr val="286A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350"/>
          </a:p>
        </p:txBody>
      </p:sp>
      <p:sp>
        <p:nvSpPr>
          <p:cNvPr id="17" name="Foliennummernplatzhalter 5"/>
          <p:cNvSpPr txBox="1">
            <a:spLocks/>
          </p:cNvSpPr>
          <p:nvPr userDrawn="1"/>
        </p:nvSpPr>
        <p:spPr>
          <a:xfrm>
            <a:off x="8260592" y="6448538"/>
            <a:ext cx="53704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8CA45D7B-F6E4-4186-8F1D-5F411E86E16B}" type="slidenum">
              <a:rPr lang="de-DE" altLang="de-DE" sz="1050" b="1" smtClean="0">
                <a:solidFill>
                  <a:schemeClr val="bg1"/>
                </a:solidFill>
              </a:rPr>
              <a:pPr algn="ctr"/>
              <a:t>‹Nr.›</a:t>
            </a:fld>
            <a:endParaRPr lang="de-DE" altLang="de-DE" sz="900" b="1" dirty="0">
              <a:solidFill>
                <a:schemeClr val="bg1"/>
              </a:solidFill>
            </a:endParaRPr>
          </a:p>
        </p:txBody>
      </p:sp>
      <p:sp>
        <p:nvSpPr>
          <p:cNvPr id="15" name="Foliennummernplatzhalter 5"/>
          <p:cNvSpPr txBox="1">
            <a:spLocks/>
          </p:cNvSpPr>
          <p:nvPr userDrawn="1"/>
        </p:nvSpPr>
        <p:spPr>
          <a:xfrm>
            <a:off x="5440682" y="6442998"/>
            <a:ext cx="295209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de-DE" altLang="de-DE" sz="825" b="0" dirty="0">
                <a:solidFill>
                  <a:schemeClr val="tx1">
                    <a:lumMod val="65000"/>
                    <a:lumOff val="35000"/>
                  </a:schemeClr>
                </a:solidFill>
              </a:rPr>
              <a:t>Montagssitzung</a:t>
            </a:r>
            <a:r>
              <a:rPr lang="de-DE" altLang="de-DE" sz="825" b="0">
                <a:solidFill>
                  <a:schemeClr val="tx1">
                    <a:lumMod val="65000"/>
                    <a:lumOff val="35000"/>
                  </a:schemeClr>
                </a:solidFill>
              </a:rPr>
              <a:t>,</a:t>
            </a:r>
            <a:r>
              <a:rPr lang="de-DE" altLang="de-DE" sz="825" b="0" baseline="0">
                <a:solidFill>
                  <a:schemeClr val="tx1">
                    <a:lumMod val="65000"/>
                    <a:lumOff val="35000"/>
                  </a:schemeClr>
                </a:solidFill>
              </a:rPr>
              <a:t> 10.10.2022</a:t>
            </a:r>
            <a:endParaRPr lang="de-DE" altLang="de-DE" sz="788" b="0" dirty="0">
              <a:solidFill>
                <a:schemeClr val="tx1">
                  <a:lumMod val="65000"/>
                  <a:lumOff val="35000"/>
                </a:schemeClr>
              </a:solidFill>
            </a:endParaRPr>
          </a:p>
        </p:txBody>
      </p:sp>
      <p:sp>
        <p:nvSpPr>
          <p:cNvPr id="19" name="Rechteck 18"/>
          <p:cNvSpPr/>
          <p:nvPr userDrawn="1"/>
        </p:nvSpPr>
        <p:spPr>
          <a:xfrm>
            <a:off x="798632" y="605289"/>
            <a:ext cx="386093" cy="36000"/>
          </a:xfrm>
          <a:prstGeom prst="rect">
            <a:avLst/>
          </a:prstGeom>
          <a:solidFill>
            <a:srgbClr val="286A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350"/>
          </a:p>
        </p:txBody>
      </p:sp>
      <p:pic>
        <p:nvPicPr>
          <p:cNvPr id="5" name="Grafik 4">
            <a:extLst>
              <a:ext uri="{FF2B5EF4-FFF2-40B4-BE49-F238E27FC236}">
                <a16:creationId xmlns:a16="http://schemas.microsoft.com/office/drawing/2014/main" id="{908E47EF-228C-A4B1-D599-E86FC078E98D}"/>
              </a:ext>
            </a:extLst>
          </p:cNvPr>
          <p:cNvPicPr>
            <a:picLocks noChangeAspect="1"/>
          </p:cNvPicPr>
          <p:nvPr userDrawn="1"/>
        </p:nvPicPr>
        <p:blipFill>
          <a:blip r:embed="rId20"/>
          <a:stretch>
            <a:fillRect/>
          </a:stretch>
        </p:blipFill>
        <p:spPr>
          <a:xfrm>
            <a:off x="798632" y="6448538"/>
            <a:ext cx="1479771" cy="298800"/>
          </a:xfrm>
          <a:prstGeom prst="rect">
            <a:avLst/>
          </a:prstGeom>
        </p:spPr>
      </p:pic>
    </p:spTree>
    <p:extLst>
      <p:ext uri="{BB962C8B-B14F-4D97-AF65-F5344CB8AC3E}">
        <p14:creationId xmlns:p14="http://schemas.microsoft.com/office/powerpoint/2010/main" val="1125821059"/>
      </p:ext>
    </p:extLst>
  </p:cSld>
  <p:clrMap bg1="lt1" tx1="dk1" bg2="lt2" tx2="dk2" accent1="accent1" accent2="accent2" accent3="accent3" accent4="accent4" accent5="accent5" accent6="accent6" hlink="hlink" folHlink="folHlink"/>
  <p:sldLayoutIdLst>
    <p:sldLayoutId id="2147483663" r:id="rId1"/>
    <p:sldLayoutId id="2147483675" r:id="rId2"/>
    <p:sldLayoutId id="2147483661" r:id="rId3"/>
    <p:sldLayoutId id="2147483662" r:id="rId4"/>
    <p:sldLayoutId id="2147483664" r:id="rId5"/>
    <p:sldLayoutId id="2147483665" r:id="rId6"/>
    <p:sldLayoutId id="2147483666" r:id="rId7"/>
    <p:sldLayoutId id="2147483667" r:id="rId8"/>
    <p:sldLayoutId id="2147483668" r:id="rId9"/>
    <p:sldLayoutId id="2147483669" r:id="rId10"/>
    <p:sldLayoutId id="2147483670" r:id="rId11"/>
    <p:sldLayoutId id="2147483676" r:id="rId12"/>
    <p:sldLayoutId id="2147483677" r:id="rId13"/>
    <p:sldLayoutId id="2147483678" r:id="rId14"/>
    <p:sldLayoutId id="2147483679" r:id="rId15"/>
    <p:sldLayoutId id="2147483680" r:id="rId16"/>
  </p:sldLayoutIdLst>
  <p:hf hdr="0" ftr="0"/>
  <p:txStyles>
    <p:titleStyle>
      <a:lvl1pPr algn="l" defTabSz="342900" rtl="0" eaLnBrk="1" latinLnBrk="0" hangingPunct="1">
        <a:spcBef>
          <a:spcPct val="0"/>
        </a:spcBef>
        <a:buNone/>
        <a:defRPr lang="de-DE" sz="2100" kern="1200" dirty="0" smtClean="0">
          <a:solidFill>
            <a:schemeClr val="tx1">
              <a:lumMod val="75000"/>
              <a:lumOff val="25000"/>
            </a:schemeClr>
          </a:solidFill>
          <a:latin typeface="Calibri" charset="0"/>
          <a:ea typeface="Calibri" charset="0"/>
          <a:cs typeface="Calibri" charset="0"/>
        </a:defRPr>
      </a:lvl1pPr>
    </p:titleStyle>
    <p:bodyStyle>
      <a:lvl1pPr marL="257175" indent="-257175" algn="l" defTabSz="342900" rtl="0" eaLnBrk="1" latinLnBrk="0" hangingPunct="1">
        <a:spcBef>
          <a:spcPct val="20000"/>
        </a:spcBef>
        <a:buFont typeface="Arial"/>
        <a:buNone/>
        <a:defRPr lang="de-DE" sz="1800" kern="1200" smtClean="0">
          <a:solidFill>
            <a:schemeClr val="tx1">
              <a:lumMod val="75000"/>
              <a:lumOff val="25000"/>
            </a:schemeClr>
          </a:solidFill>
          <a:latin typeface="Calibri" charset="0"/>
          <a:ea typeface="Calibri" charset="0"/>
          <a:cs typeface="Calibri" charset="0"/>
        </a:defRPr>
      </a:lvl1pPr>
      <a:lvl2pPr marL="557213" indent="-214313" algn="l" defTabSz="342900" rtl="0" eaLnBrk="1" latinLnBrk="0" hangingPunct="1">
        <a:spcBef>
          <a:spcPct val="20000"/>
        </a:spcBef>
        <a:buFont typeface="Arial"/>
        <a:buChar char="–"/>
        <a:defRPr lang="de-DE" sz="1800" kern="1200" smtClean="0">
          <a:solidFill>
            <a:schemeClr val="tx1">
              <a:lumMod val="75000"/>
              <a:lumOff val="25000"/>
            </a:schemeClr>
          </a:solidFill>
          <a:latin typeface="Calibri" charset="0"/>
          <a:ea typeface="Calibri" charset="0"/>
          <a:cs typeface="Calibri" charset="0"/>
        </a:defRPr>
      </a:lvl2pPr>
      <a:lvl3pPr marL="857250" indent="-171450" algn="l" defTabSz="342900" rtl="0" eaLnBrk="1" latinLnBrk="0" hangingPunct="1">
        <a:spcBef>
          <a:spcPct val="20000"/>
        </a:spcBef>
        <a:buFont typeface="Arial"/>
        <a:buChar char="•"/>
        <a:defRPr lang="de-DE" sz="1800" kern="1200" smtClean="0">
          <a:solidFill>
            <a:schemeClr val="tx1">
              <a:lumMod val="75000"/>
              <a:lumOff val="25000"/>
            </a:schemeClr>
          </a:solidFill>
          <a:latin typeface="Calibri" charset="0"/>
          <a:ea typeface="Calibri" charset="0"/>
          <a:cs typeface="Calibri" charset="0"/>
        </a:defRPr>
      </a:lvl3pPr>
      <a:lvl4pPr marL="1200150" indent="-171450" algn="l" defTabSz="342900" rtl="0" eaLnBrk="1" latinLnBrk="0" hangingPunct="1">
        <a:spcBef>
          <a:spcPct val="20000"/>
        </a:spcBef>
        <a:buFont typeface="Arial"/>
        <a:buChar char="–"/>
        <a:defRPr lang="de-DE" sz="1800" kern="1200" smtClean="0">
          <a:solidFill>
            <a:schemeClr val="tx1">
              <a:lumMod val="75000"/>
              <a:lumOff val="25000"/>
            </a:schemeClr>
          </a:solidFill>
          <a:latin typeface="Calibri" charset="0"/>
          <a:ea typeface="Calibri" charset="0"/>
          <a:cs typeface="Calibri" charset="0"/>
        </a:defRPr>
      </a:lvl4pPr>
      <a:lvl5pPr marL="1543050" indent="-171450" algn="l" defTabSz="342900" rtl="0" eaLnBrk="1" latinLnBrk="0" hangingPunct="1">
        <a:spcBef>
          <a:spcPct val="20000"/>
        </a:spcBef>
        <a:buFont typeface="Arial"/>
        <a:buChar char="»"/>
        <a:defRPr lang="de-DE" sz="1800" kern="1200" dirty="0" smtClean="0">
          <a:solidFill>
            <a:schemeClr val="tx1">
              <a:lumMod val="75000"/>
              <a:lumOff val="25000"/>
            </a:schemeClr>
          </a:solidFill>
          <a:latin typeface="Calibri" charset="0"/>
          <a:ea typeface="Calibri" charset="0"/>
          <a:cs typeface="Calibri"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6"/>
          <p:cNvPicPr>
            <a:picLocks noChangeAspect="1"/>
          </p:cNvPicPr>
          <p:nvPr userDrawn="1"/>
        </p:nvPicPr>
        <p:blipFill rotWithShape="1">
          <a:blip r:embed="rId4">
            <a:extLst>
              <a:ext uri="{28A0092B-C50C-407E-A947-70E740481C1C}">
                <a14:useLocalDpi xmlns:a14="http://schemas.microsoft.com/office/drawing/2010/main" val="0"/>
              </a:ext>
            </a:extLst>
          </a:blip>
          <a:srcRect t="-1" b="3229"/>
          <a:stretch/>
        </p:blipFill>
        <p:spPr>
          <a:xfrm>
            <a:off x="577" y="0"/>
            <a:ext cx="9151460" cy="4428000"/>
          </a:xfrm>
          <a:prstGeom prst="rect">
            <a:avLst/>
          </a:prstGeom>
        </p:spPr>
      </p:pic>
      <p:pic>
        <p:nvPicPr>
          <p:cNvPr id="8" name="Bild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auto">
          <a:xfrm>
            <a:off x="8339817" y="110836"/>
            <a:ext cx="571713" cy="56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 9"/>
          <p:cNvPicPr>
            <a:picLocks noChangeAspect="1"/>
          </p:cNvPicPr>
          <p:nvPr userDrawn="1"/>
        </p:nvPicPr>
        <p:blipFill rotWithShape="1">
          <a:blip r:embed="rId6"/>
          <a:srcRect t="15471" b="20279"/>
          <a:stretch/>
        </p:blipFill>
        <p:spPr>
          <a:xfrm>
            <a:off x="707625" y="6442998"/>
            <a:ext cx="462280" cy="297015"/>
          </a:xfrm>
          <a:prstGeom prst="rect">
            <a:avLst/>
          </a:prstGeom>
        </p:spPr>
      </p:pic>
      <p:sp>
        <p:nvSpPr>
          <p:cNvPr id="11" name="Foliennummernplatzhalter 5"/>
          <p:cNvSpPr txBox="1">
            <a:spLocks/>
          </p:cNvSpPr>
          <p:nvPr userDrawn="1"/>
        </p:nvSpPr>
        <p:spPr>
          <a:xfrm>
            <a:off x="8260592" y="6448538"/>
            <a:ext cx="53704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8CA45D7B-F6E4-4186-8F1D-5F411E86E16B}" type="slidenum">
              <a:rPr lang="de-DE" altLang="de-DE" sz="1050" b="1" smtClean="0">
                <a:solidFill>
                  <a:schemeClr val="bg1"/>
                </a:solidFill>
              </a:rPr>
              <a:pPr algn="ctr"/>
              <a:t>‹Nr.›</a:t>
            </a:fld>
            <a:endParaRPr lang="de-DE" altLang="de-DE" sz="900" b="1" dirty="0">
              <a:solidFill>
                <a:schemeClr val="bg1"/>
              </a:solidFill>
            </a:endParaRPr>
          </a:p>
        </p:txBody>
      </p:sp>
      <p:sp>
        <p:nvSpPr>
          <p:cNvPr id="12" name="Foliennummernplatzhalter 5"/>
          <p:cNvSpPr txBox="1">
            <a:spLocks/>
          </p:cNvSpPr>
          <p:nvPr userDrawn="1"/>
        </p:nvSpPr>
        <p:spPr>
          <a:xfrm>
            <a:off x="5440682" y="6442998"/>
            <a:ext cx="295209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de-DE" altLang="de-DE" sz="825" b="0" dirty="0">
                <a:solidFill>
                  <a:schemeClr val="tx1">
                    <a:lumMod val="65000"/>
                    <a:lumOff val="35000"/>
                  </a:schemeClr>
                </a:solidFill>
              </a:rPr>
              <a:t>Montagssitzung,</a:t>
            </a:r>
            <a:r>
              <a:rPr lang="de-DE" altLang="de-DE" sz="825" b="0" baseline="0" dirty="0">
                <a:solidFill>
                  <a:schemeClr val="tx1">
                    <a:lumMod val="65000"/>
                    <a:lumOff val="35000"/>
                  </a:schemeClr>
                </a:solidFill>
              </a:rPr>
              <a:t> 14.05.17</a:t>
            </a:r>
            <a:endParaRPr lang="de-DE" altLang="de-DE" sz="788" b="0" dirty="0">
              <a:solidFill>
                <a:schemeClr val="tx1">
                  <a:lumMod val="65000"/>
                  <a:lumOff val="35000"/>
                </a:schemeClr>
              </a:solidFill>
            </a:endParaRPr>
          </a:p>
        </p:txBody>
      </p:sp>
      <p:sp>
        <p:nvSpPr>
          <p:cNvPr id="13" name="Rechteck 12"/>
          <p:cNvSpPr/>
          <p:nvPr userDrawn="1"/>
        </p:nvSpPr>
        <p:spPr>
          <a:xfrm>
            <a:off x="0" y="4229878"/>
            <a:ext cx="9144000" cy="198223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8" name="Rechteck 17"/>
          <p:cNvSpPr/>
          <p:nvPr userDrawn="1"/>
        </p:nvSpPr>
        <p:spPr>
          <a:xfrm>
            <a:off x="8409709" y="6477932"/>
            <a:ext cx="233552" cy="380071"/>
          </a:xfrm>
          <a:prstGeom prst="rect">
            <a:avLst/>
          </a:prstGeom>
          <a:solidFill>
            <a:srgbClr val="286A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350"/>
          </a:p>
        </p:txBody>
      </p:sp>
      <p:sp>
        <p:nvSpPr>
          <p:cNvPr id="22" name="Foliennummernplatzhalter 5"/>
          <p:cNvSpPr txBox="1">
            <a:spLocks/>
          </p:cNvSpPr>
          <p:nvPr userDrawn="1"/>
        </p:nvSpPr>
        <p:spPr>
          <a:xfrm>
            <a:off x="8257962" y="6437458"/>
            <a:ext cx="537045" cy="365125"/>
          </a:xfrm>
          <a:prstGeom prst="rect">
            <a:avLst/>
          </a:prstGeom>
        </p:spPr>
        <p:txBody>
          <a:bodyPr vert="horz" wrap="square" lIns="68580" tIns="34290" rIns="68580" bIns="34290" numCol="1" anchor="ctr" anchorCtr="0" compatLnSpc="1">
            <a:prstTxWarp prst="textNoShape">
              <a:avLst/>
            </a:prstTxWarp>
          </a:bodyPr>
          <a:lstStyle>
            <a:defPPr>
              <a:defRPr lang="de-DE"/>
            </a:defPPr>
            <a:lvl1pPr marL="0" algn="r" defTabSz="457200" rtl="0" eaLnBrk="1" latinLnBrk="0" hangingPunct="1">
              <a:defRPr sz="1200" kern="1200">
                <a:solidFill>
                  <a:srgbClr val="89898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8CA45D7B-F6E4-4186-8F1D-5F411E86E16B}" type="slidenum">
              <a:rPr lang="de-DE" altLang="de-DE" sz="1050" b="1" smtClean="0">
                <a:solidFill>
                  <a:schemeClr val="bg1"/>
                </a:solidFill>
              </a:rPr>
              <a:pPr algn="ctr"/>
              <a:t>‹Nr.›</a:t>
            </a:fld>
            <a:endParaRPr lang="de-DE" altLang="de-DE" sz="900" b="1" dirty="0">
              <a:solidFill>
                <a:schemeClr val="bg1"/>
              </a:solidFill>
            </a:endParaRPr>
          </a:p>
        </p:txBody>
      </p:sp>
      <p:pic>
        <p:nvPicPr>
          <p:cNvPr id="2" name="Grafik 1">
            <a:extLst>
              <a:ext uri="{FF2B5EF4-FFF2-40B4-BE49-F238E27FC236}">
                <a16:creationId xmlns:a16="http://schemas.microsoft.com/office/drawing/2014/main" id="{D89B4A03-620A-9F9A-7690-EEFE1633832E}"/>
              </a:ext>
            </a:extLst>
          </p:cNvPr>
          <p:cNvPicPr>
            <a:picLocks noChangeAspect="1"/>
          </p:cNvPicPr>
          <p:nvPr userDrawn="1"/>
        </p:nvPicPr>
        <p:blipFill>
          <a:blip r:embed="rId7"/>
          <a:stretch>
            <a:fillRect/>
          </a:stretch>
        </p:blipFill>
        <p:spPr>
          <a:xfrm>
            <a:off x="798632" y="6437458"/>
            <a:ext cx="1479771" cy="298800"/>
          </a:xfrm>
          <a:prstGeom prst="rect">
            <a:avLst/>
          </a:prstGeom>
        </p:spPr>
      </p:pic>
    </p:spTree>
    <p:extLst>
      <p:ext uri="{BB962C8B-B14F-4D97-AF65-F5344CB8AC3E}">
        <p14:creationId xmlns:p14="http://schemas.microsoft.com/office/powerpoint/2010/main" val="208203004"/>
      </p:ext>
    </p:extLst>
  </p:cSld>
  <p:clrMap bg1="lt1" tx1="dk1" bg2="lt2" tx2="dk2" accent1="accent1" accent2="accent2" accent3="accent3" accent4="accent4" accent5="accent5" accent6="accent6" hlink="hlink" folHlink="folHlink"/>
  <p:sldLayoutIdLst>
    <p:sldLayoutId id="2147483674" r:id="rId1"/>
    <p:sldLayoutId id="214748367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4.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4.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chart" Target="../charts/chart10.xml"/><Relationship Id="rId4" Type="http://schemas.openxmlformats.org/officeDocument/2006/relationships/chart" Target="../charts/char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4229878"/>
            <a:ext cx="9144000" cy="198223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5" name="Bild 14"/>
          <p:cNvPicPr>
            <a:picLocks noChangeAspect="1"/>
          </p:cNvPicPr>
          <p:nvPr/>
        </p:nvPicPr>
        <p:blipFill rotWithShape="1">
          <a:blip r:embed="rId3">
            <a:extLst>
              <a:ext uri="{28A0092B-C50C-407E-A947-70E740481C1C}">
                <a14:useLocalDpi xmlns:a14="http://schemas.microsoft.com/office/drawing/2010/main" val="0"/>
              </a:ext>
            </a:extLst>
          </a:blip>
          <a:srcRect t="-1" b="3229"/>
          <a:stretch/>
        </p:blipFill>
        <p:spPr>
          <a:xfrm>
            <a:off x="0" y="-18122"/>
            <a:ext cx="9151460" cy="4428000"/>
          </a:xfrm>
          <a:prstGeom prst="rect">
            <a:avLst/>
          </a:prstGeom>
        </p:spPr>
      </p:pic>
      <p:sp>
        <p:nvSpPr>
          <p:cNvPr id="11" name="Textfeld 10"/>
          <p:cNvSpPr txBox="1"/>
          <p:nvPr/>
        </p:nvSpPr>
        <p:spPr>
          <a:xfrm>
            <a:off x="332948" y="5634219"/>
            <a:ext cx="8292724" cy="400110"/>
          </a:xfrm>
          <a:prstGeom prst="rect">
            <a:avLst/>
          </a:prstGeom>
          <a:noFill/>
        </p:spPr>
        <p:txBody>
          <a:bodyPr wrap="square" rtlCol="0">
            <a:spAutoFit/>
          </a:bodyPr>
          <a:lstStyle/>
          <a:p>
            <a:r>
              <a:rPr lang="de-DE" sz="2000">
                <a:solidFill>
                  <a:schemeClr val="tx1">
                    <a:lumMod val="65000"/>
                    <a:lumOff val="35000"/>
                  </a:schemeClr>
                </a:solidFill>
                <a:latin typeface="Calibri Light" charset="0"/>
                <a:ea typeface="Calibri Light" charset="0"/>
                <a:cs typeface="Calibri Light" charset="0"/>
              </a:rPr>
              <a:t>10.10.2022</a:t>
            </a:r>
            <a:endParaRPr lang="de-DE" sz="2000" dirty="0">
              <a:solidFill>
                <a:schemeClr val="tx1">
                  <a:lumMod val="65000"/>
                  <a:lumOff val="35000"/>
                </a:schemeClr>
              </a:solidFill>
              <a:latin typeface="Calibri Light" charset="0"/>
              <a:ea typeface="Calibri Light" charset="0"/>
              <a:cs typeface="Calibri Light" charset="0"/>
            </a:endParaRPr>
          </a:p>
        </p:txBody>
      </p:sp>
      <p:grpSp>
        <p:nvGrpSpPr>
          <p:cNvPr id="3" name="Gruppierung 2"/>
          <p:cNvGrpSpPr/>
          <p:nvPr/>
        </p:nvGrpSpPr>
        <p:grpSpPr>
          <a:xfrm>
            <a:off x="332948" y="4560886"/>
            <a:ext cx="8392439" cy="1063055"/>
            <a:chOff x="382807" y="5069602"/>
            <a:chExt cx="8392439" cy="1063055"/>
          </a:xfrm>
        </p:grpSpPr>
        <p:sp>
          <p:nvSpPr>
            <p:cNvPr id="9" name="Textfeld 8"/>
            <p:cNvSpPr txBox="1"/>
            <p:nvPr/>
          </p:nvSpPr>
          <p:spPr>
            <a:xfrm>
              <a:off x="382807" y="5069602"/>
              <a:ext cx="8392439" cy="584775"/>
            </a:xfrm>
            <a:prstGeom prst="rect">
              <a:avLst/>
            </a:prstGeom>
            <a:noFill/>
          </p:spPr>
          <p:txBody>
            <a:bodyPr wrap="square" rtlCol="0">
              <a:spAutoFit/>
            </a:bodyPr>
            <a:lstStyle/>
            <a:p>
              <a:r>
                <a:rPr lang="de-DE" sz="3200" spc="200">
                  <a:solidFill>
                    <a:schemeClr val="tx1">
                      <a:lumMod val="75000"/>
                      <a:lumOff val="25000"/>
                    </a:schemeClr>
                  </a:solidFill>
                  <a:latin typeface="Calibri Light" charset="0"/>
                  <a:ea typeface="Calibri Light" charset="0"/>
                  <a:cs typeface="Calibri Light" charset="0"/>
                </a:rPr>
                <a:t>Umfrage Ende 4. Semester Kohorte 2020</a:t>
              </a:r>
            </a:p>
          </p:txBody>
        </p:sp>
        <p:sp>
          <p:nvSpPr>
            <p:cNvPr id="2" name="Textfeld 1"/>
            <p:cNvSpPr txBox="1"/>
            <p:nvPr/>
          </p:nvSpPr>
          <p:spPr>
            <a:xfrm>
              <a:off x="382807" y="5670992"/>
              <a:ext cx="6104194" cy="461665"/>
            </a:xfrm>
            <a:prstGeom prst="rect">
              <a:avLst/>
            </a:prstGeom>
            <a:noFill/>
          </p:spPr>
          <p:txBody>
            <a:bodyPr wrap="square" rtlCol="0">
              <a:spAutoFit/>
            </a:bodyPr>
            <a:lstStyle/>
            <a:p>
              <a:r>
                <a:rPr lang="de-DE" sz="2400" spc="200">
                  <a:solidFill>
                    <a:schemeClr val="tx1">
                      <a:lumMod val="75000"/>
                      <a:lumOff val="25000"/>
                    </a:schemeClr>
                  </a:solidFill>
                  <a:latin typeface="Calibri Light" charset="0"/>
                  <a:ea typeface="Calibri Light" charset="0"/>
                  <a:cs typeface="Calibri Light" charset="0"/>
                </a:rPr>
                <a:t>Fachschaft BWL</a:t>
              </a:r>
            </a:p>
          </p:txBody>
        </p:sp>
      </p:grpSp>
      <p:pic>
        <p:nvPicPr>
          <p:cNvPr id="12" name="Bild 8"/>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8339815" y="110836"/>
            <a:ext cx="571713" cy="56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541EA95-EFDF-8549-A681-2076848EB10C}"/>
              </a:ext>
            </a:extLst>
          </p:cNvPr>
          <p:cNvSpPr>
            <a:spLocks noGrp="1"/>
          </p:cNvSpPr>
          <p:nvPr>
            <p:ph type="body" sz="quarter" idx="10"/>
          </p:nvPr>
        </p:nvSpPr>
        <p:spPr/>
        <p:txBody>
          <a:bodyPr/>
          <a:lstStyle/>
          <a:p>
            <a:pPr algn="ctr"/>
            <a:r>
              <a:rPr lang="de-DE" u="sng" dirty="0">
                <a:solidFill>
                  <a:prstClr val="black">
                    <a:lumMod val="65000"/>
                    <a:lumOff val="35000"/>
                  </a:prstClr>
                </a:solidFill>
              </a:rPr>
              <a:t>Wirtschaftsethik</a:t>
            </a:r>
            <a:endParaRPr lang="de-DE" dirty="0"/>
          </a:p>
          <a:p>
            <a:endParaRPr lang="de-DE" dirty="0"/>
          </a:p>
        </p:txBody>
      </p:sp>
      <p:graphicFrame>
        <p:nvGraphicFramePr>
          <p:cNvPr id="5" name="Tabelle 4">
            <a:extLst>
              <a:ext uri="{FF2B5EF4-FFF2-40B4-BE49-F238E27FC236}">
                <a16:creationId xmlns:a16="http://schemas.microsoft.com/office/drawing/2014/main" id="{2EB12DC2-0FB3-5B4D-9716-4824C81B637A}"/>
              </a:ext>
            </a:extLst>
          </p:cNvPr>
          <p:cNvGraphicFramePr>
            <a:graphicFrameLocks noGrp="1"/>
          </p:cNvGraphicFramePr>
          <p:nvPr>
            <p:extLst>
              <p:ext uri="{D42A27DB-BD31-4B8C-83A1-F6EECF244321}">
                <p14:modId xmlns:p14="http://schemas.microsoft.com/office/powerpoint/2010/main" val="4270302264"/>
              </p:ext>
            </p:extLst>
          </p:nvPr>
        </p:nvGraphicFramePr>
        <p:xfrm>
          <a:off x="694700" y="1707299"/>
          <a:ext cx="8109041" cy="4221312"/>
        </p:xfrm>
        <a:graphic>
          <a:graphicData uri="http://schemas.openxmlformats.org/drawingml/2006/table">
            <a:tbl>
              <a:tblPr/>
              <a:tblGrid>
                <a:gridCol w="8109041">
                  <a:extLst>
                    <a:ext uri="{9D8B030D-6E8A-4147-A177-3AD203B41FA5}">
                      <a16:colId xmlns:a16="http://schemas.microsoft.com/office/drawing/2014/main" val="441211432"/>
                    </a:ext>
                  </a:extLst>
                </a:gridCol>
              </a:tblGrid>
              <a:tr h="790845">
                <a:tc>
                  <a:txBody>
                    <a:bodyPr/>
                    <a:lstStyle/>
                    <a:p>
                      <a:r>
                        <a:rPr lang="de-DE" sz="1600">
                          <a:effectLst/>
                          <a:latin typeface="+mn-lt"/>
                        </a:rPr>
                        <a:t>Benotung ist nicht nachvollziehbar (7)</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026494402"/>
                  </a:ext>
                </a:extLst>
              </a:tr>
              <a:tr h="102480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Unorganisierte Vorlesung mit wenig Transparenz und Klarheit über den Klausuraufbau. Professor reagiert scharf auf Kritik und weißt diese von sich. (11)</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949526189"/>
                  </a:ext>
                </a:extLst>
              </a:tr>
              <a:tr h="1229268">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Ein sehr schlecht organisierter Kurs, in welchem es nicht darum ging ethische Konzepte zu vermitteln, sondern mehr die Ansichten von Herrn Gesang zu lernen. Die zeigt sich auch beim Prüfungsformat. (3)</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233574716"/>
                  </a:ext>
                </a:extLst>
              </a:tr>
              <a:tr h="588199">
                <a:tc>
                  <a:txBody>
                    <a:bodyPr/>
                    <a:lstStyle/>
                    <a:p>
                      <a:r>
                        <a:rPr lang="de-DE" sz="1600">
                          <a:effectLst/>
                          <a:latin typeface="+mn-lt"/>
                        </a:rPr>
                        <a:t>Übungen gut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483219837"/>
                  </a:ext>
                </a:extLst>
              </a:tr>
              <a:tr h="588199">
                <a:tc>
                  <a:txBody>
                    <a:bodyPr/>
                    <a:lstStyle/>
                    <a:p>
                      <a:r>
                        <a:rPr lang="de-DE" sz="1600" dirty="0">
                          <a:effectLst/>
                          <a:latin typeface="+mn-lt"/>
                        </a:rPr>
                        <a:t>Probleme bei der Klausureinsicht (6)</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998240897"/>
                  </a:ext>
                </a:extLst>
              </a:tr>
            </a:tbl>
          </a:graphicData>
        </a:graphic>
      </p:graphicFrame>
      <p:sp>
        <p:nvSpPr>
          <p:cNvPr id="7" name="Titel 2">
            <a:extLst>
              <a:ext uri="{FF2B5EF4-FFF2-40B4-BE49-F238E27FC236}">
                <a16:creationId xmlns:a16="http://schemas.microsoft.com/office/drawing/2014/main" id="{CC1649CE-0EF1-D940-AB54-7575B2BBCC63}"/>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spTree>
    <p:extLst>
      <p:ext uri="{BB962C8B-B14F-4D97-AF65-F5344CB8AC3E}">
        <p14:creationId xmlns:p14="http://schemas.microsoft.com/office/powerpoint/2010/main" val="1843863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5417FCB-0303-9C40-A784-2E19F11F47D6}"/>
              </a:ext>
            </a:extLst>
          </p:cNvPr>
          <p:cNvSpPr>
            <a:spLocks noGrp="1"/>
          </p:cNvSpPr>
          <p:nvPr>
            <p:ph type="body" sz="quarter" idx="10"/>
          </p:nvPr>
        </p:nvSpPr>
        <p:spPr/>
        <p:txBody>
          <a:bodyPr/>
          <a:lstStyle/>
          <a:p>
            <a:pPr algn="ctr"/>
            <a:r>
              <a:rPr lang="de-DE" u="sng" dirty="0">
                <a:solidFill>
                  <a:prstClr val="black">
                    <a:lumMod val="65000"/>
                    <a:lumOff val="35000"/>
                  </a:prstClr>
                </a:solidFill>
              </a:rPr>
              <a:t>Basic Academic Skills</a:t>
            </a:r>
            <a:endParaRPr lang="de-DE" dirty="0"/>
          </a:p>
          <a:p>
            <a:endParaRPr lang="de-DE" dirty="0"/>
          </a:p>
        </p:txBody>
      </p:sp>
      <p:graphicFrame>
        <p:nvGraphicFramePr>
          <p:cNvPr id="5" name="Tabelle 4">
            <a:extLst>
              <a:ext uri="{FF2B5EF4-FFF2-40B4-BE49-F238E27FC236}">
                <a16:creationId xmlns:a16="http://schemas.microsoft.com/office/drawing/2014/main" id="{E071602C-2226-904A-9841-FC2B6EF54E8D}"/>
              </a:ext>
            </a:extLst>
          </p:cNvPr>
          <p:cNvGraphicFramePr>
            <a:graphicFrameLocks noGrp="1"/>
          </p:cNvGraphicFramePr>
          <p:nvPr>
            <p:extLst>
              <p:ext uri="{D42A27DB-BD31-4B8C-83A1-F6EECF244321}">
                <p14:modId xmlns:p14="http://schemas.microsoft.com/office/powerpoint/2010/main" val="2247477864"/>
              </p:ext>
            </p:extLst>
          </p:nvPr>
        </p:nvGraphicFramePr>
        <p:xfrm>
          <a:off x="695325" y="1743526"/>
          <a:ext cx="7991475" cy="3836921"/>
        </p:xfrm>
        <a:graphic>
          <a:graphicData uri="http://schemas.openxmlformats.org/drawingml/2006/table">
            <a:tbl>
              <a:tblPr/>
              <a:tblGrid>
                <a:gridCol w="7991475">
                  <a:extLst>
                    <a:ext uri="{9D8B030D-6E8A-4147-A177-3AD203B41FA5}">
                      <a16:colId xmlns:a16="http://schemas.microsoft.com/office/drawing/2014/main" val="970377693"/>
                    </a:ext>
                  </a:extLst>
                </a:gridCol>
              </a:tblGrid>
              <a:tr h="63109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Die nicht einheitliche Organisation der Gruppen macht es sehr verwirrend was nun die Anweisungen sind. Außerdem ist der Unterschied zwischen den Dozent*innen zu groß. Einige sind sehr strickt beim Korrigieren, andere lassen nie jemanden durchfallen.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760780157"/>
                  </a:ext>
                </a:extLst>
              </a:tr>
              <a:tr h="63109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Aufwand steht in keinem Verhältnis zu den ECTS.</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23323617"/>
                  </a:ext>
                </a:extLst>
              </a:tr>
              <a:tr h="36222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Die Dozentin war nicht gerade sehr engagiert und die Themen für das Paper waren sehr willkürlich und wenig zielführend!</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4018930903"/>
                  </a:ext>
                </a:extLst>
              </a:tr>
              <a:tr h="899959">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Gute Idee, aber vielleicht sinnvoller im 6. Semester als im 4. Semester.</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180113056"/>
                  </a:ext>
                </a:extLst>
              </a:tr>
              <a:tr h="899959">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Keine guten Erfahrungen. Rückmeldung kam viel zu spät. Keine persönliche Rückmeldung durch Professor. Und willkürliches Durchfallen lassen. Hatte Corona und war nicht in der Lage die letzte Stunde zu besuchen. deswegen bin ich durchgefallen.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1566987836"/>
                  </a:ext>
                </a:extLst>
              </a:tr>
            </a:tbl>
          </a:graphicData>
        </a:graphic>
      </p:graphicFrame>
      <p:sp>
        <p:nvSpPr>
          <p:cNvPr id="7" name="Titel 2">
            <a:extLst>
              <a:ext uri="{FF2B5EF4-FFF2-40B4-BE49-F238E27FC236}">
                <a16:creationId xmlns:a16="http://schemas.microsoft.com/office/drawing/2014/main" id="{552654E1-7357-A64A-BF3E-BFECD25E1DC5}"/>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spTree>
    <p:extLst>
      <p:ext uri="{BB962C8B-B14F-4D97-AF65-F5344CB8AC3E}">
        <p14:creationId xmlns:p14="http://schemas.microsoft.com/office/powerpoint/2010/main" val="4172948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C0716B4-FC9C-514E-B7A0-35FC4B7E200A}"/>
              </a:ext>
            </a:extLst>
          </p:cNvPr>
          <p:cNvSpPr>
            <a:spLocks noGrp="1"/>
          </p:cNvSpPr>
          <p:nvPr>
            <p:ph type="body" sz="quarter" idx="10"/>
          </p:nvPr>
        </p:nvSpPr>
        <p:spPr>
          <a:xfrm>
            <a:off x="694700" y="779283"/>
            <a:ext cx="8229600" cy="4652210"/>
          </a:xfrm>
        </p:spPr>
        <p:txBody>
          <a:bodyPr/>
          <a:lstStyle/>
          <a:p>
            <a:pPr algn="ctr"/>
            <a:r>
              <a:rPr lang="de-DE" u="sng" dirty="0">
                <a:solidFill>
                  <a:prstClr val="black">
                    <a:lumMod val="65000"/>
                    <a:lumOff val="35000"/>
                  </a:prstClr>
                </a:solidFill>
              </a:rPr>
              <a:t>Wahlbereich A:</a:t>
            </a:r>
            <a:endParaRPr lang="de-DE" dirty="0"/>
          </a:p>
          <a:p>
            <a:endParaRPr lang="de-DE" dirty="0"/>
          </a:p>
        </p:txBody>
      </p:sp>
      <p:graphicFrame>
        <p:nvGraphicFramePr>
          <p:cNvPr id="6" name="Tabelle 5">
            <a:extLst>
              <a:ext uri="{FF2B5EF4-FFF2-40B4-BE49-F238E27FC236}">
                <a16:creationId xmlns:a16="http://schemas.microsoft.com/office/drawing/2014/main" id="{583F5D6E-7803-6343-B42F-54FAA6D89911}"/>
              </a:ext>
            </a:extLst>
          </p:cNvPr>
          <p:cNvGraphicFramePr>
            <a:graphicFrameLocks noGrp="1"/>
          </p:cNvGraphicFramePr>
          <p:nvPr>
            <p:extLst>
              <p:ext uri="{D42A27DB-BD31-4B8C-83A1-F6EECF244321}">
                <p14:modId xmlns:p14="http://schemas.microsoft.com/office/powerpoint/2010/main" val="2990669750"/>
              </p:ext>
            </p:extLst>
          </p:nvPr>
        </p:nvGraphicFramePr>
        <p:xfrm>
          <a:off x="694700" y="1231696"/>
          <a:ext cx="7991475" cy="4652208"/>
        </p:xfrm>
        <a:graphic>
          <a:graphicData uri="http://schemas.openxmlformats.org/drawingml/2006/table">
            <a:tbl>
              <a:tblPr/>
              <a:tblGrid>
                <a:gridCol w="7991475">
                  <a:extLst>
                    <a:ext uri="{9D8B030D-6E8A-4147-A177-3AD203B41FA5}">
                      <a16:colId xmlns:a16="http://schemas.microsoft.com/office/drawing/2014/main" val="3015877104"/>
                    </a:ext>
                  </a:extLst>
                </a:gridCol>
              </a:tblGrid>
              <a:tr h="68021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dirty="0">
                          <a:effectLst/>
                          <a:latin typeface="+mn-lt"/>
                        </a:rPr>
                        <a:t>FIN 453: </a:t>
                      </a:r>
                      <a:r>
                        <a:rPr lang="de-DE" sz="1600" dirty="0">
                          <a:effectLst/>
                          <a:latin typeface="+mn-lt"/>
                        </a:rPr>
                        <a:t>sehr theorielastig aber gut. Cases / konkrete Anwendungsszenarien wären zu begrüßen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423562570"/>
                  </a:ext>
                </a:extLst>
              </a:tr>
              <a:tr h="965676">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dirty="0">
                          <a:effectLst/>
                          <a:latin typeface="+mn-lt"/>
                        </a:rPr>
                        <a:t>TAX 450: </a:t>
                      </a:r>
                      <a:r>
                        <a:rPr lang="de-DE" sz="1600" dirty="0">
                          <a:effectLst/>
                          <a:latin typeface="+mn-lt"/>
                        </a:rPr>
                        <a:t>guter Kurs, sehr spannende Topics. Sehr lange Korrekturzeit, Veränderung der Folien während der Präsentation der Folien wegen Fehlern, sehr unzuverlässig</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169667036"/>
                  </a:ext>
                </a:extLst>
              </a:tr>
              <a:tr h="68021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a:effectLst/>
                          <a:latin typeface="+mn-lt"/>
                        </a:rPr>
                        <a:t>MKT 450: </a:t>
                      </a:r>
                      <a:r>
                        <a:rPr lang="de-DE" sz="1600">
                          <a:effectLst/>
                          <a:latin typeface="+mn-lt"/>
                        </a:rPr>
                        <a:t>sehr interessant, Vorlesungsstyle war gut, die gezeigten Beispiele waren top, Übungen waren sehr hilfreich</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451403173"/>
                  </a:ext>
                </a:extLst>
              </a:tr>
              <a:tr h="965676">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a:effectLst/>
                          <a:latin typeface="+mn-lt"/>
                        </a:rPr>
                        <a:t>OPM 450: </a:t>
                      </a:r>
                      <a:r>
                        <a:rPr lang="de-DE" sz="1600">
                          <a:effectLst/>
                          <a:latin typeface="+mn-lt"/>
                        </a:rPr>
                        <a:t>Spannender Kurs, der leider online schwer zu verfolgen war, da oft zwischen verschiedenen Anwendungen gewechselt wurde. Bei Klausureinsicht keine Musterlösung, daher keine Aussage darüber, was richtig hätte sein sollen</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973779587"/>
                  </a:ext>
                </a:extLst>
              </a:tr>
              <a:tr h="68021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a:effectLst/>
                          <a:latin typeface="+mn-lt"/>
                        </a:rPr>
                        <a:t>OPM 452: </a:t>
                      </a:r>
                      <a:r>
                        <a:rPr lang="de-DE" sz="1600">
                          <a:effectLst/>
                          <a:latin typeface="+mn-lt"/>
                        </a:rPr>
                        <a:t>Sehr gut organisierter Kurs mit sehr gutem Lecturer und interessanten Inhalten. Einziger Mangel ist der sehr hohe Aufwand für nur 3 ECTS</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817030391"/>
                  </a:ext>
                </a:extLst>
              </a:tr>
              <a:tr h="68021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1" dirty="0">
                          <a:effectLst/>
                          <a:latin typeface="+mn-lt"/>
                        </a:rPr>
                        <a:t>MAN 454: </a:t>
                      </a:r>
                      <a:r>
                        <a:rPr lang="de-DE" sz="1600" dirty="0">
                          <a:effectLst/>
                          <a:latin typeface="+mn-lt"/>
                        </a:rPr>
                        <a:t>Extrem interessantes Fach mit einer sehr fairen Klausur. Würde ich jederzeit wieder wählen!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474599074"/>
                  </a:ext>
                </a:extLst>
              </a:tr>
            </a:tbl>
          </a:graphicData>
        </a:graphic>
      </p:graphicFrame>
      <p:sp>
        <p:nvSpPr>
          <p:cNvPr id="8" name="Titel 2">
            <a:extLst>
              <a:ext uri="{FF2B5EF4-FFF2-40B4-BE49-F238E27FC236}">
                <a16:creationId xmlns:a16="http://schemas.microsoft.com/office/drawing/2014/main" id="{DBE5B0D0-8CCE-2642-845E-6AF768FF4C5E}"/>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spTree>
    <p:extLst>
      <p:ext uri="{BB962C8B-B14F-4D97-AF65-F5344CB8AC3E}">
        <p14:creationId xmlns:p14="http://schemas.microsoft.com/office/powerpoint/2010/main" val="489738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CE3F210-C0BE-7D4A-9309-A68E86CAF89B}"/>
              </a:ext>
            </a:extLst>
          </p:cNvPr>
          <p:cNvSpPr>
            <a:spLocks noGrp="1"/>
          </p:cNvSpPr>
          <p:nvPr>
            <p:ph type="title"/>
          </p:nvPr>
        </p:nvSpPr>
        <p:spPr/>
        <p:txBody>
          <a:bodyPr/>
          <a:lstStyle/>
          <a:p>
            <a:r>
              <a:rPr lang="de-DE" dirty="0"/>
              <a:t>Alternative Lernmethoden</a:t>
            </a:r>
          </a:p>
        </p:txBody>
      </p:sp>
      <p:graphicFrame>
        <p:nvGraphicFramePr>
          <p:cNvPr id="6" name="Diagrammplatzhalter 7">
            <a:extLst>
              <a:ext uri="{FF2B5EF4-FFF2-40B4-BE49-F238E27FC236}">
                <a16:creationId xmlns:a16="http://schemas.microsoft.com/office/drawing/2014/main" id="{25B6EEDE-5352-2A4A-A249-772486095740}"/>
              </a:ext>
            </a:extLst>
          </p:cNvPr>
          <p:cNvGraphicFramePr>
            <a:graphicFrameLocks noGrp="1"/>
          </p:cNvGraphicFramePr>
          <p:nvPr>
            <p:ph type="chart" sz="quarter" idx="12"/>
            <p:extLst>
              <p:ext uri="{D42A27DB-BD31-4B8C-83A1-F6EECF244321}">
                <p14:modId xmlns:p14="http://schemas.microsoft.com/office/powerpoint/2010/main" val="3241198836"/>
              </p:ext>
            </p:extLst>
          </p:nvPr>
        </p:nvGraphicFramePr>
        <p:xfrm>
          <a:off x="203200" y="1095375"/>
          <a:ext cx="4103688" cy="52911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Diagrammplatzhalter 20">
            <a:extLst>
              <a:ext uri="{FF2B5EF4-FFF2-40B4-BE49-F238E27FC236}">
                <a16:creationId xmlns:a16="http://schemas.microsoft.com/office/drawing/2014/main" id="{C6AC1801-D5BE-AA4D-A681-C601CF2ED85E}"/>
              </a:ext>
            </a:extLst>
          </p:cNvPr>
          <p:cNvGraphicFramePr>
            <a:graphicFrameLocks noGrp="1"/>
          </p:cNvGraphicFramePr>
          <p:nvPr>
            <p:ph type="chart" sz="quarter" idx="11"/>
            <p:extLst>
              <p:ext uri="{D42A27DB-BD31-4B8C-83A1-F6EECF244321}">
                <p14:modId xmlns:p14="http://schemas.microsoft.com/office/powerpoint/2010/main" val="1538285764"/>
              </p:ext>
            </p:extLst>
          </p:nvPr>
        </p:nvGraphicFramePr>
        <p:xfrm>
          <a:off x="4819650" y="1095375"/>
          <a:ext cx="4022725" cy="2460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Diagrammplatzhalter 20">
            <a:extLst>
              <a:ext uri="{FF2B5EF4-FFF2-40B4-BE49-F238E27FC236}">
                <a16:creationId xmlns:a16="http://schemas.microsoft.com/office/drawing/2014/main" id="{6FC0A960-AD71-5542-B3AE-379BB03D303D}"/>
              </a:ext>
            </a:extLst>
          </p:cNvPr>
          <p:cNvGraphicFramePr>
            <a:graphicFrameLocks noGrp="1"/>
          </p:cNvGraphicFramePr>
          <p:nvPr>
            <p:ph type="chart" sz="quarter" idx="10"/>
            <p:extLst>
              <p:ext uri="{D42A27DB-BD31-4B8C-83A1-F6EECF244321}">
                <p14:modId xmlns:p14="http://schemas.microsoft.com/office/powerpoint/2010/main" val="1830295636"/>
              </p:ext>
            </p:extLst>
          </p:nvPr>
        </p:nvGraphicFramePr>
        <p:xfrm>
          <a:off x="4819650" y="3895725"/>
          <a:ext cx="4022725" cy="25146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feld 1">
            <a:extLst>
              <a:ext uri="{FF2B5EF4-FFF2-40B4-BE49-F238E27FC236}">
                <a16:creationId xmlns:a16="http://schemas.microsoft.com/office/drawing/2014/main" id="{1374FF64-D64B-4343-8BF5-A326A96A3CCE}"/>
              </a:ext>
            </a:extLst>
          </p:cNvPr>
          <p:cNvSpPr txBox="1"/>
          <p:nvPr/>
        </p:nvSpPr>
        <p:spPr>
          <a:xfrm>
            <a:off x="5823862" y="4824506"/>
            <a:ext cx="707557"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+6%</a:t>
            </a:r>
          </a:p>
        </p:txBody>
      </p:sp>
      <p:sp>
        <p:nvSpPr>
          <p:cNvPr id="9" name="Textfeld 1">
            <a:extLst>
              <a:ext uri="{FF2B5EF4-FFF2-40B4-BE49-F238E27FC236}">
                <a16:creationId xmlns:a16="http://schemas.microsoft.com/office/drawing/2014/main" id="{A8B54E2B-B013-7548-A997-9141AB3E8904}"/>
              </a:ext>
            </a:extLst>
          </p:cNvPr>
          <p:cNvSpPr txBox="1"/>
          <p:nvPr/>
        </p:nvSpPr>
        <p:spPr>
          <a:xfrm>
            <a:off x="7860996" y="5868939"/>
            <a:ext cx="454568" cy="30773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-6%</a:t>
            </a:r>
          </a:p>
        </p:txBody>
      </p:sp>
    </p:spTree>
    <p:extLst>
      <p:ext uri="{BB962C8B-B14F-4D97-AF65-F5344CB8AC3E}">
        <p14:creationId xmlns:p14="http://schemas.microsoft.com/office/powerpoint/2010/main" val="451271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platzhalter 7">
            <a:extLst>
              <a:ext uri="{FF2B5EF4-FFF2-40B4-BE49-F238E27FC236}">
                <a16:creationId xmlns:a16="http://schemas.microsoft.com/office/drawing/2014/main" id="{0142BA10-ACC9-C747-837D-F983F9F15F84}"/>
              </a:ext>
            </a:extLst>
          </p:cNvPr>
          <p:cNvGraphicFramePr>
            <a:graphicFrameLocks noGrp="1"/>
          </p:cNvGraphicFramePr>
          <p:nvPr>
            <p:ph type="chart" sz="quarter" idx="11"/>
            <p:extLst>
              <p:ext uri="{D42A27DB-BD31-4B8C-83A1-F6EECF244321}">
                <p14:modId xmlns:p14="http://schemas.microsoft.com/office/powerpoint/2010/main" val="3242236281"/>
              </p:ext>
            </p:extLst>
          </p:nvPr>
        </p:nvGraphicFramePr>
        <p:xfrm>
          <a:off x="215900" y="1095375"/>
          <a:ext cx="8709025" cy="5318125"/>
        </p:xfrm>
        <a:graphic>
          <a:graphicData uri="http://schemas.openxmlformats.org/drawingml/2006/chart">
            <c:chart xmlns:c="http://schemas.openxmlformats.org/drawingml/2006/chart" xmlns:r="http://schemas.openxmlformats.org/officeDocument/2006/relationships" r:id="rId2"/>
          </a:graphicData>
        </a:graphic>
      </p:graphicFrame>
      <p:sp>
        <p:nvSpPr>
          <p:cNvPr id="4" name="Titel 4">
            <a:extLst>
              <a:ext uri="{FF2B5EF4-FFF2-40B4-BE49-F238E27FC236}">
                <a16:creationId xmlns:a16="http://schemas.microsoft.com/office/drawing/2014/main" id="{8980A015-65E9-ED44-9143-72EA8401C728}"/>
              </a:ext>
            </a:extLst>
          </p:cNvPr>
          <p:cNvSpPr txBox="1">
            <a:spLocks/>
          </p:cNvSpPr>
          <p:nvPr/>
        </p:nvSpPr>
        <p:spPr>
          <a:xfrm>
            <a:off x="694699" y="51071"/>
            <a:ext cx="8229601" cy="795324"/>
          </a:xfrm>
          <a:prstGeom prst="rect">
            <a:avLst/>
          </a:prstGeom>
        </p:spPr>
        <p:txBody>
          <a:bodyPr/>
          <a:lstStyle>
            <a:lvl1pPr algn="l" defTabSz="457200" rtl="0" eaLnBrk="1" latinLnBrk="0" hangingPunct="1">
              <a:spcBef>
                <a:spcPct val="0"/>
              </a:spcBef>
              <a:buNone/>
              <a:defRPr lang="de-DE" sz="2800" kern="1200" dirty="0" smtClean="0">
                <a:solidFill>
                  <a:schemeClr val="tx1">
                    <a:lumMod val="75000"/>
                    <a:lumOff val="25000"/>
                  </a:schemeClr>
                </a:solidFill>
                <a:latin typeface="Calibri" charset="0"/>
                <a:ea typeface="Calibri" charset="0"/>
                <a:cs typeface="Calibri" charset="0"/>
              </a:defRPr>
            </a:lvl1pPr>
          </a:lstStyle>
          <a:p>
            <a:r>
              <a:rPr lang="en-GB" dirty="0"/>
              <a:t>E-Learning </a:t>
            </a:r>
            <a:r>
              <a:rPr lang="en-GB" dirty="0" err="1"/>
              <a:t>Angebote</a:t>
            </a:r>
            <a:endParaRPr lang="en-GB" dirty="0"/>
          </a:p>
        </p:txBody>
      </p:sp>
    </p:spTree>
    <p:extLst>
      <p:ext uri="{BB962C8B-B14F-4D97-AF65-F5344CB8AC3E}">
        <p14:creationId xmlns:p14="http://schemas.microsoft.com/office/powerpoint/2010/main" val="567120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41E1613-D3DC-C64D-B0DC-6950EBC8233A}"/>
              </a:ext>
            </a:extLst>
          </p:cNvPr>
          <p:cNvSpPr>
            <a:spLocks noGrp="1"/>
          </p:cNvSpPr>
          <p:nvPr>
            <p:ph type="title"/>
          </p:nvPr>
        </p:nvSpPr>
        <p:spPr>
          <a:xfrm>
            <a:off x="694699" y="-16041"/>
            <a:ext cx="6986261" cy="795324"/>
          </a:xfrm>
        </p:spPr>
        <p:txBody>
          <a:bodyPr>
            <a:normAutofit/>
          </a:bodyPr>
          <a:lstStyle/>
          <a:p>
            <a:r>
              <a:rPr lang="de-DE" dirty="0"/>
              <a:t>Anregungen, Kritik, Feedback E-Learning Angebote</a:t>
            </a:r>
          </a:p>
        </p:txBody>
      </p:sp>
      <p:graphicFrame>
        <p:nvGraphicFramePr>
          <p:cNvPr id="4" name="Tabelle 3">
            <a:extLst>
              <a:ext uri="{FF2B5EF4-FFF2-40B4-BE49-F238E27FC236}">
                <a16:creationId xmlns:a16="http://schemas.microsoft.com/office/drawing/2014/main" id="{EDC2513A-3E72-1042-B5D6-2637673D5A5A}"/>
              </a:ext>
            </a:extLst>
          </p:cNvPr>
          <p:cNvGraphicFramePr>
            <a:graphicFrameLocks noGrp="1"/>
          </p:cNvGraphicFramePr>
          <p:nvPr>
            <p:extLst>
              <p:ext uri="{D42A27DB-BD31-4B8C-83A1-F6EECF244321}">
                <p14:modId xmlns:p14="http://schemas.microsoft.com/office/powerpoint/2010/main" val="3618904129"/>
              </p:ext>
            </p:extLst>
          </p:nvPr>
        </p:nvGraphicFramePr>
        <p:xfrm>
          <a:off x="576262" y="1187116"/>
          <a:ext cx="7991475" cy="4487174"/>
        </p:xfrm>
        <a:graphic>
          <a:graphicData uri="http://schemas.openxmlformats.org/drawingml/2006/table">
            <a:tbl>
              <a:tblPr/>
              <a:tblGrid>
                <a:gridCol w="7991475">
                  <a:extLst>
                    <a:ext uri="{9D8B030D-6E8A-4147-A177-3AD203B41FA5}">
                      <a16:colId xmlns:a16="http://schemas.microsoft.com/office/drawing/2014/main" val="1009531425"/>
                    </a:ext>
                  </a:extLst>
                </a:gridCol>
              </a:tblGrid>
              <a:tr h="1504066">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Bitte ALLES hochladen, damit man genau so gut lernen kann wie die Personen, die Zeit haben in die Vorlesung zu gehen. Gibt den Studierenden Flexibilität und außerdem kann man dann nochmal Dinge nachschauen, wenn man sich intensiver mit dem Fach kurz vor der Klausur auseinander setzt.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470239758"/>
                  </a:ext>
                </a:extLst>
              </a:tr>
              <a:tr h="661317">
                <a:tc>
                  <a:txBody>
                    <a:bodyPr/>
                    <a:lstStyle/>
                    <a:p>
                      <a:r>
                        <a:rPr lang="de-DE" sz="1600">
                          <a:effectLst/>
                          <a:latin typeface="+mn-lt"/>
                        </a:rPr>
                        <a:t>Beibehalten der E-Learning Angebote (6)</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679923084"/>
                  </a:ext>
                </a:extLst>
              </a:tr>
              <a:tr h="817725">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b="0">
                          <a:effectLst/>
                          <a:latin typeface="+mn-lt"/>
                        </a:rPr>
                        <a:t>Vereinheitlichung wäre schön, bzw. zumindest ein gleichwertiges Angebot in allen Bereichen Aufzeichnungen waren nicht immer zuverlässig verfügbar</a:t>
                      </a:r>
                      <a:endParaRPr lang="de-DE" sz="1600" b="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775567771"/>
                  </a:ext>
                </a:extLst>
              </a:tr>
              <a:tr h="15040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600" dirty="0">
                          <a:effectLst/>
                          <a:latin typeface="+mn-lt"/>
                        </a:rPr>
                        <a:t>Probleme bei Wirtschaftsethik: In den Videos variiert die Soundqualität und Lautstärke unglaublich von Slide zu Slide. Zudem werden Fehler einfach nicht korrigiert, bzw. Aufnahmen ersetzt wenn beispielsweise 2/3 der Zeit auf der Slide das Gesagte unverständlich ist.</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1584760124"/>
                  </a:ext>
                </a:extLst>
              </a:tr>
            </a:tbl>
          </a:graphicData>
        </a:graphic>
      </p:graphicFrame>
    </p:spTree>
    <p:extLst>
      <p:ext uri="{BB962C8B-B14F-4D97-AF65-F5344CB8AC3E}">
        <p14:creationId xmlns:p14="http://schemas.microsoft.com/office/powerpoint/2010/main" val="144591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platzhalter 7">
            <a:extLst>
              <a:ext uri="{FF2B5EF4-FFF2-40B4-BE49-F238E27FC236}">
                <a16:creationId xmlns:a16="http://schemas.microsoft.com/office/drawing/2014/main" id="{931DA2F8-6CD6-9040-A6CC-E58B45CEA87A}"/>
              </a:ext>
            </a:extLst>
          </p:cNvPr>
          <p:cNvGraphicFramePr>
            <a:graphicFrameLocks noGrp="1"/>
          </p:cNvGraphicFramePr>
          <p:nvPr>
            <p:ph type="chart" sz="quarter" idx="11"/>
            <p:extLst>
              <p:ext uri="{D42A27DB-BD31-4B8C-83A1-F6EECF244321}">
                <p14:modId xmlns:p14="http://schemas.microsoft.com/office/powerpoint/2010/main" val="2750712352"/>
              </p:ext>
            </p:extLst>
          </p:nvPr>
        </p:nvGraphicFramePr>
        <p:xfrm>
          <a:off x="215900" y="1095375"/>
          <a:ext cx="4022725" cy="52911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mplatzhalter 20">
            <a:extLst>
              <a:ext uri="{FF2B5EF4-FFF2-40B4-BE49-F238E27FC236}">
                <a16:creationId xmlns:a16="http://schemas.microsoft.com/office/drawing/2014/main" id="{B0E058B4-7389-EC44-9EBD-A2A588C8DFEB}"/>
              </a:ext>
            </a:extLst>
          </p:cNvPr>
          <p:cNvGraphicFramePr>
            <a:graphicFrameLocks noGrp="1"/>
          </p:cNvGraphicFramePr>
          <p:nvPr>
            <p:ph type="chart" sz="quarter" idx="10"/>
            <p:extLst>
              <p:ext uri="{D42A27DB-BD31-4B8C-83A1-F6EECF244321}">
                <p14:modId xmlns:p14="http://schemas.microsoft.com/office/powerpoint/2010/main" val="283685639"/>
              </p:ext>
            </p:extLst>
          </p:nvPr>
        </p:nvGraphicFramePr>
        <p:xfrm>
          <a:off x="4905377" y="1095375"/>
          <a:ext cx="4022725" cy="5291138"/>
        </p:xfrm>
        <a:graphic>
          <a:graphicData uri="http://schemas.openxmlformats.org/drawingml/2006/chart">
            <c:chart xmlns:c="http://schemas.openxmlformats.org/drawingml/2006/chart" xmlns:r="http://schemas.openxmlformats.org/officeDocument/2006/relationships" r:id="rId3"/>
          </a:graphicData>
        </a:graphic>
      </p:graphicFrame>
      <p:sp>
        <p:nvSpPr>
          <p:cNvPr id="6" name="Titel 2">
            <a:extLst>
              <a:ext uri="{FF2B5EF4-FFF2-40B4-BE49-F238E27FC236}">
                <a16:creationId xmlns:a16="http://schemas.microsoft.com/office/drawing/2014/main" id="{89ED076C-AC53-7441-9C10-F21CBC169D53}"/>
              </a:ext>
            </a:extLst>
          </p:cNvPr>
          <p:cNvSpPr txBox="1">
            <a:spLocks/>
          </p:cNvSpPr>
          <p:nvPr/>
        </p:nvSpPr>
        <p:spPr>
          <a:xfrm>
            <a:off x="745494" y="17708"/>
            <a:ext cx="6986261" cy="795324"/>
          </a:xfrm>
          <a:prstGeom prst="rect">
            <a:avLst/>
          </a:prstGeom>
        </p:spPr>
        <p:txBody>
          <a:bodyPr>
            <a:normAutofit fontScale="97500"/>
          </a:bodyPr>
          <a:lstStyle>
            <a:lvl1pPr algn="l" defTabSz="457200" rtl="0" eaLnBrk="1" latinLnBrk="0" hangingPunct="1">
              <a:spcBef>
                <a:spcPct val="0"/>
              </a:spcBef>
              <a:buNone/>
              <a:defRPr lang="de-DE" sz="2800" kern="1200" dirty="0" smtClean="0">
                <a:solidFill>
                  <a:schemeClr val="tx1">
                    <a:lumMod val="75000"/>
                    <a:lumOff val="25000"/>
                  </a:schemeClr>
                </a:solidFill>
                <a:latin typeface="Calibri" charset="0"/>
                <a:ea typeface="Calibri" charset="0"/>
                <a:cs typeface="Calibri" charset="0"/>
              </a:defRPr>
            </a:lvl1pPr>
          </a:lstStyle>
          <a:p>
            <a:r>
              <a:rPr lang="de-DE" dirty="0"/>
              <a:t>Open-Book Klausuren</a:t>
            </a:r>
          </a:p>
        </p:txBody>
      </p:sp>
      <p:sp>
        <p:nvSpPr>
          <p:cNvPr id="7" name="Textfeld 1">
            <a:extLst>
              <a:ext uri="{FF2B5EF4-FFF2-40B4-BE49-F238E27FC236}">
                <a16:creationId xmlns:a16="http://schemas.microsoft.com/office/drawing/2014/main" id="{35435928-FD38-E840-92D5-4E39D94BEACE}"/>
              </a:ext>
            </a:extLst>
          </p:cNvPr>
          <p:cNvSpPr txBox="1"/>
          <p:nvPr/>
        </p:nvSpPr>
        <p:spPr>
          <a:xfrm>
            <a:off x="814061" y="1820821"/>
            <a:ext cx="707558"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+9%</a:t>
            </a:r>
          </a:p>
        </p:txBody>
      </p:sp>
      <p:sp>
        <p:nvSpPr>
          <p:cNvPr id="8" name="Textfeld 1">
            <a:extLst>
              <a:ext uri="{FF2B5EF4-FFF2-40B4-BE49-F238E27FC236}">
                <a16:creationId xmlns:a16="http://schemas.microsoft.com/office/drawing/2014/main" id="{5514C196-D40A-2A4B-9262-8DFECAF41755}"/>
              </a:ext>
            </a:extLst>
          </p:cNvPr>
          <p:cNvSpPr txBox="1"/>
          <p:nvPr/>
        </p:nvSpPr>
        <p:spPr>
          <a:xfrm>
            <a:off x="2156318" y="4470763"/>
            <a:ext cx="707599" cy="30773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-6%</a:t>
            </a:r>
          </a:p>
        </p:txBody>
      </p:sp>
      <p:sp>
        <p:nvSpPr>
          <p:cNvPr id="9" name="Textfeld 1">
            <a:extLst>
              <a:ext uri="{FF2B5EF4-FFF2-40B4-BE49-F238E27FC236}">
                <a16:creationId xmlns:a16="http://schemas.microsoft.com/office/drawing/2014/main" id="{9CE97201-62BE-2443-B909-B57EDE56857F}"/>
              </a:ext>
            </a:extLst>
          </p:cNvPr>
          <p:cNvSpPr txBox="1"/>
          <p:nvPr/>
        </p:nvSpPr>
        <p:spPr>
          <a:xfrm>
            <a:off x="3531066" y="4668369"/>
            <a:ext cx="707558" cy="30778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-1%</a:t>
            </a:r>
          </a:p>
        </p:txBody>
      </p:sp>
      <p:sp>
        <p:nvSpPr>
          <p:cNvPr id="10" name="Textfeld 1">
            <a:extLst>
              <a:ext uri="{FF2B5EF4-FFF2-40B4-BE49-F238E27FC236}">
                <a16:creationId xmlns:a16="http://schemas.microsoft.com/office/drawing/2014/main" id="{758F32ED-CCE2-2540-8E63-CA8AA322F7A3}"/>
              </a:ext>
            </a:extLst>
          </p:cNvPr>
          <p:cNvSpPr txBox="1"/>
          <p:nvPr/>
        </p:nvSpPr>
        <p:spPr>
          <a:xfrm>
            <a:off x="2894036" y="4924036"/>
            <a:ext cx="707558"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-6%</a:t>
            </a:r>
          </a:p>
        </p:txBody>
      </p:sp>
      <p:sp>
        <p:nvSpPr>
          <p:cNvPr id="11" name="Textfeld 1">
            <a:extLst>
              <a:ext uri="{FF2B5EF4-FFF2-40B4-BE49-F238E27FC236}">
                <a16:creationId xmlns:a16="http://schemas.microsoft.com/office/drawing/2014/main" id="{03D43B4A-F146-2749-B23B-D9E0992E0C28}"/>
              </a:ext>
            </a:extLst>
          </p:cNvPr>
          <p:cNvSpPr txBox="1"/>
          <p:nvPr/>
        </p:nvSpPr>
        <p:spPr>
          <a:xfrm>
            <a:off x="1533307" y="2711980"/>
            <a:ext cx="707558"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+3%</a:t>
            </a:r>
          </a:p>
        </p:txBody>
      </p:sp>
      <p:sp>
        <p:nvSpPr>
          <p:cNvPr id="12" name="Textfeld 1">
            <a:extLst>
              <a:ext uri="{FF2B5EF4-FFF2-40B4-BE49-F238E27FC236}">
                <a16:creationId xmlns:a16="http://schemas.microsoft.com/office/drawing/2014/main" id="{6D852757-6B04-9246-877F-E64BDF69087A}"/>
              </a:ext>
            </a:extLst>
          </p:cNvPr>
          <p:cNvSpPr txBox="1"/>
          <p:nvPr/>
        </p:nvSpPr>
        <p:spPr>
          <a:xfrm>
            <a:off x="8220501" y="5244691"/>
            <a:ext cx="707599" cy="30773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+4%</a:t>
            </a:r>
          </a:p>
        </p:txBody>
      </p:sp>
      <p:sp>
        <p:nvSpPr>
          <p:cNvPr id="13" name="Textfeld 1">
            <a:extLst>
              <a:ext uri="{FF2B5EF4-FFF2-40B4-BE49-F238E27FC236}">
                <a16:creationId xmlns:a16="http://schemas.microsoft.com/office/drawing/2014/main" id="{553AE88D-4CC4-0C4A-A4DA-B6036C03D01D}"/>
              </a:ext>
            </a:extLst>
          </p:cNvPr>
          <p:cNvSpPr txBox="1"/>
          <p:nvPr/>
        </p:nvSpPr>
        <p:spPr>
          <a:xfrm>
            <a:off x="5635161" y="2711980"/>
            <a:ext cx="707558" cy="30778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-4%</a:t>
            </a:r>
          </a:p>
        </p:txBody>
      </p:sp>
    </p:spTree>
    <p:extLst>
      <p:ext uri="{BB962C8B-B14F-4D97-AF65-F5344CB8AC3E}">
        <p14:creationId xmlns:p14="http://schemas.microsoft.com/office/powerpoint/2010/main" val="135940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4D610FD-ED5F-6241-ACFB-8AC136B03C5A}"/>
              </a:ext>
            </a:extLst>
          </p:cNvPr>
          <p:cNvSpPr>
            <a:spLocks noGrp="1"/>
          </p:cNvSpPr>
          <p:nvPr>
            <p:ph type="body" sz="quarter" idx="10"/>
          </p:nvPr>
        </p:nvSpPr>
        <p:spPr/>
        <p:txBody>
          <a:bodyPr/>
          <a:lstStyle/>
          <a:p>
            <a:r>
              <a:rPr lang="de-DE" u="sng" dirty="0" err="1"/>
              <a:t>Organization</a:t>
            </a:r>
            <a:r>
              <a:rPr lang="de-DE" u="sng" dirty="0"/>
              <a:t> and Human Resources Management (MAN 401)</a:t>
            </a:r>
          </a:p>
          <a:p>
            <a:endParaRPr lang="de-DE" dirty="0"/>
          </a:p>
          <a:p>
            <a:endParaRPr lang="de-DE" dirty="0"/>
          </a:p>
          <a:p>
            <a:endParaRPr lang="de-DE" dirty="0"/>
          </a:p>
          <a:p>
            <a:endParaRPr lang="de-DE" dirty="0"/>
          </a:p>
          <a:p>
            <a:endParaRPr lang="de-DE" dirty="0"/>
          </a:p>
          <a:p>
            <a:r>
              <a:rPr lang="de-DE" dirty="0"/>
              <a:t>Handels- und Gesellschaftsrecht</a:t>
            </a:r>
          </a:p>
        </p:txBody>
      </p:sp>
      <p:sp>
        <p:nvSpPr>
          <p:cNvPr id="3" name="Titel 2">
            <a:extLst>
              <a:ext uri="{FF2B5EF4-FFF2-40B4-BE49-F238E27FC236}">
                <a16:creationId xmlns:a16="http://schemas.microsoft.com/office/drawing/2014/main" id="{B06A2963-0CC8-DE4A-9F60-616496407F88}"/>
              </a:ext>
            </a:extLst>
          </p:cNvPr>
          <p:cNvSpPr>
            <a:spLocks noGrp="1"/>
          </p:cNvSpPr>
          <p:nvPr>
            <p:ph type="title"/>
          </p:nvPr>
        </p:nvSpPr>
        <p:spPr>
          <a:xfrm>
            <a:off x="694700" y="131910"/>
            <a:ext cx="6881758" cy="795324"/>
          </a:xfrm>
        </p:spPr>
        <p:txBody>
          <a:bodyPr>
            <a:noAutofit/>
          </a:bodyPr>
          <a:lstStyle/>
          <a:p>
            <a:r>
              <a:rPr lang="de-DE" sz="2400" dirty="0"/>
              <a:t>Anmerkungen zu Open-Book Prüfungen</a:t>
            </a:r>
            <a:br>
              <a:rPr lang="de-DE" sz="2400" dirty="0"/>
            </a:br>
            <a:r>
              <a:rPr lang="de-DE" sz="2400" dirty="0"/>
              <a:t> </a:t>
            </a:r>
          </a:p>
        </p:txBody>
      </p:sp>
      <p:graphicFrame>
        <p:nvGraphicFramePr>
          <p:cNvPr id="4" name="Tabelle 3">
            <a:extLst>
              <a:ext uri="{FF2B5EF4-FFF2-40B4-BE49-F238E27FC236}">
                <a16:creationId xmlns:a16="http://schemas.microsoft.com/office/drawing/2014/main" id="{FAEC99EA-E63D-5D49-881B-845FFE061100}"/>
              </a:ext>
            </a:extLst>
          </p:cNvPr>
          <p:cNvGraphicFramePr>
            <a:graphicFrameLocks noGrp="1"/>
          </p:cNvGraphicFramePr>
          <p:nvPr>
            <p:extLst>
              <p:ext uri="{D42A27DB-BD31-4B8C-83A1-F6EECF244321}">
                <p14:modId xmlns:p14="http://schemas.microsoft.com/office/powerpoint/2010/main" val="1418327457"/>
              </p:ext>
            </p:extLst>
          </p:nvPr>
        </p:nvGraphicFramePr>
        <p:xfrm>
          <a:off x="694700" y="1768197"/>
          <a:ext cx="7991475" cy="2904011"/>
        </p:xfrm>
        <a:graphic>
          <a:graphicData uri="http://schemas.openxmlformats.org/drawingml/2006/table">
            <a:tbl>
              <a:tblPr/>
              <a:tblGrid>
                <a:gridCol w="7991475">
                  <a:extLst>
                    <a:ext uri="{9D8B030D-6E8A-4147-A177-3AD203B41FA5}">
                      <a16:colId xmlns:a16="http://schemas.microsoft.com/office/drawing/2014/main" val="468841170"/>
                    </a:ext>
                  </a:extLst>
                </a:gridCol>
              </a:tblGrid>
              <a:tr h="61399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Extremer Zeitdruck, ansonsten faire Klausur (7)</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2656605885"/>
                  </a:ext>
                </a:extLst>
              </a:tr>
              <a:tr h="912867">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Bitte die Fragen auch in die Worddatei übernehmen um ein hin und herspringen zwischen dem Aufgaben und dem Lösungsbogen zu vermeiden.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309040945"/>
                  </a:ext>
                </a:extLst>
              </a:tr>
              <a:tr h="569091">
                <a:tc>
                  <a:txBody>
                    <a:bodyPr/>
                    <a:lstStyle/>
                    <a:p>
                      <a:r>
                        <a:rPr lang="de-DE" sz="1600">
                          <a:effectLst/>
                          <a:latin typeface="+mn-lt"/>
                        </a:rPr>
                        <a:t>„War gut“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59435464"/>
                  </a:ext>
                </a:extLst>
              </a:tr>
              <a:tr h="808062">
                <a:tc>
                  <a:txBody>
                    <a:bodyPr/>
                    <a:lstStyle/>
                    <a:p>
                      <a:r>
                        <a:rPr lang="de-DE" sz="1600" dirty="0">
                          <a:effectLst/>
                          <a:latin typeface="+mn-lt"/>
                        </a:rPr>
                        <a:t>„Lief perfekt“</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102975726"/>
                  </a:ext>
                </a:extLst>
              </a:tr>
            </a:tbl>
          </a:graphicData>
        </a:graphic>
      </p:graphicFrame>
    </p:spTree>
    <p:extLst>
      <p:ext uri="{BB962C8B-B14F-4D97-AF65-F5344CB8AC3E}">
        <p14:creationId xmlns:p14="http://schemas.microsoft.com/office/powerpoint/2010/main" val="3787044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D45F4A0-D92A-FC48-AA84-6F0359D074E8}"/>
              </a:ext>
            </a:extLst>
          </p:cNvPr>
          <p:cNvSpPr>
            <a:spLocks noGrp="1"/>
          </p:cNvSpPr>
          <p:nvPr>
            <p:ph type="body" sz="quarter" idx="10"/>
          </p:nvPr>
        </p:nvSpPr>
        <p:spPr/>
        <p:txBody>
          <a:bodyPr/>
          <a:lstStyle/>
          <a:p>
            <a:r>
              <a:rPr lang="de-DE" u="sng" dirty="0"/>
              <a:t>Wahlpflichtbereich A:</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7" name="Titel 2">
            <a:extLst>
              <a:ext uri="{FF2B5EF4-FFF2-40B4-BE49-F238E27FC236}">
                <a16:creationId xmlns:a16="http://schemas.microsoft.com/office/drawing/2014/main" id="{22AF63C0-AA83-6C44-943F-177C8F7B4062}"/>
              </a:ext>
            </a:extLst>
          </p:cNvPr>
          <p:cNvSpPr>
            <a:spLocks noGrp="1"/>
          </p:cNvSpPr>
          <p:nvPr>
            <p:ph type="title"/>
          </p:nvPr>
        </p:nvSpPr>
        <p:spPr>
          <a:xfrm>
            <a:off x="694700" y="131910"/>
            <a:ext cx="6881758" cy="795324"/>
          </a:xfrm>
        </p:spPr>
        <p:txBody>
          <a:bodyPr>
            <a:noAutofit/>
          </a:bodyPr>
          <a:lstStyle/>
          <a:p>
            <a:r>
              <a:rPr lang="de-DE" sz="2400" dirty="0"/>
              <a:t>Anmerkungen zu Open-Book Prüfungen</a:t>
            </a:r>
            <a:br>
              <a:rPr lang="de-DE" sz="2400" dirty="0"/>
            </a:br>
            <a:r>
              <a:rPr lang="de-DE" sz="2400" dirty="0"/>
              <a:t> </a:t>
            </a:r>
          </a:p>
        </p:txBody>
      </p:sp>
      <p:graphicFrame>
        <p:nvGraphicFramePr>
          <p:cNvPr id="8" name="Tabelle 7">
            <a:extLst>
              <a:ext uri="{FF2B5EF4-FFF2-40B4-BE49-F238E27FC236}">
                <a16:creationId xmlns:a16="http://schemas.microsoft.com/office/drawing/2014/main" id="{A4C75593-3482-3F43-AD30-6C025878B4AE}"/>
              </a:ext>
            </a:extLst>
          </p:cNvPr>
          <p:cNvGraphicFramePr>
            <a:graphicFrameLocks noGrp="1"/>
          </p:cNvGraphicFramePr>
          <p:nvPr>
            <p:extLst>
              <p:ext uri="{D42A27DB-BD31-4B8C-83A1-F6EECF244321}">
                <p14:modId xmlns:p14="http://schemas.microsoft.com/office/powerpoint/2010/main" val="1369393230"/>
              </p:ext>
            </p:extLst>
          </p:nvPr>
        </p:nvGraphicFramePr>
        <p:xfrm>
          <a:off x="694700" y="1814052"/>
          <a:ext cx="7991475" cy="3760029"/>
        </p:xfrm>
        <a:graphic>
          <a:graphicData uri="http://schemas.openxmlformats.org/drawingml/2006/table">
            <a:tbl>
              <a:tblPr/>
              <a:tblGrid>
                <a:gridCol w="7991475">
                  <a:extLst>
                    <a:ext uri="{9D8B030D-6E8A-4147-A177-3AD203B41FA5}">
                      <a16:colId xmlns:a16="http://schemas.microsoft.com/office/drawing/2014/main" val="633202119"/>
                    </a:ext>
                  </a:extLst>
                </a:gridCol>
              </a:tblGrid>
              <a:tr h="1256487">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Essay in MAN 454, sinnvoll dass Fragen vorab zur Verfügung gestellt wurden, so dass man sich eingängig mit dem Thema beschäftigen konnte</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569367042"/>
                  </a:ext>
                </a:extLst>
              </a:tr>
              <a:tr h="811219">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OPM, es war nicht gut, in den Prüfungen immer zwischen Excel, Word und den Aufgaben zu wechseln. Hier sind Studenten mit mehreren Bildschirmen klar im Vorteil.</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910623451"/>
                  </a:ext>
                </a:extLst>
              </a:tr>
              <a:tr h="811219">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FIN 454: Bei „Multiple Choice“ wurde in der Aufgabenstellung leider nicht klar definiert, dass man mehrere Antwortmöglichkeiten auswählen kann.</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763776635"/>
                  </a:ext>
                </a:extLst>
              </a:tr>
              <a:tr h="88110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TAX450 - </a:t>
                      </a:r>
                      <a:r>
                        <a:rPr lang="de-DE" sz="1600" dirty="0" err="1">
                          <a:effectLst/>
                          <a:latin typeface="+mn-lt"/>
                        </a:rPr>
                        <a:t>copy</a:t>
                      </a:r>
                      <a:r>
                        <a:rPr lang="de-DE" sz="1600" dirty="0">
                          <a:effectLst/>
                          <a:latin typeface="+mn-lt"/>
                        </a:rPr>
                        <a:t> and </a:t>
                      </a:r>
                      <a:r>
                        <a:rPr lang="de-DE" sz="1600" dirty="0" err="1">
                          <a:effectLst/>
                          <a:latin typeface="+mn-lt"/>
                        </a:rPr>
                        <a:t>paste</a:t>
                      </a:r>
                      <a:r>
                        <a:rPr lang="de-DE" sz="1600" dirty="0">
                          <a:effectLst/>
                          <a:latin typeface="+mn-lt"/>
                        </a:rPr>
                        <a:t> Klausur nicht fair.</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4080218662"/>
                  </a:ext>
                </a:extLst>
              </a:tr>
            </a:tbl>
          </a:graphicData>
        </a:graphic>
      </p:graphicFrame>
    </p:spTree>
    <p:extLst>
      <p:ext uri="{BB962C8B-B14F-4D97-AF65-F5344CB8AC3E}">
        <p14:creationId xmlns:p14="http://schemas.microsoft.com/office/powerpoint/2010/main" val="1101840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platzhalter 5">
            <a:extLst>
              <a:ext uri="{FF2B5EF4-FFF2-40B4-BE49-F238E27FC236}">
                <a16:creationId xmlns:a16="http://schemas.microsoft.com/office/drawing/2014/main" id="{C1C9607F-B378-4CD1-8E48-7F8A0AD2725D}"/>
              </a:ext>
            </a:extLst>
          </p:cNvPr>
          <p:cNvGraphicFramePr>
            <a:graphicFrameLocks noGrp="1"/>
          </p:cNvGraphicFramePr>
          <p:nvPr>
            <p:ph type="chart" sz="quarter" idx="11"/>
            <p:extLst>
              <p:ext uri="{D42A27DB-BD31-4B8C-83A1-F6EECF244321}">
                <p14:modId xmlns:p14="http://schemas.microsoft.com/office/powerpoint/2010/main" val="1924956802"/>
              </p:ext>
            </p:extLst>
          </p:nvPr>
        </p:nvGraphicFramePr>
        <p:xfrm>
          <a:off x="215900" y="1095375"/>
          <a:ext cx="4022725" cy="52911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Diagramm 8">
            <a:extLst>
              <a:ext uri="{FF2B5EF4-FFF2-40B4-BE49-F238E27FC236}">
                <a16:creationId xmlns:a16="http://schemas.microsoft.com/office/drawing/2014/main" id="{B2800BDC-6101-40CD-81B3-47CC258FF3AB}"/>
              </a:ext>
            </a:extLst>
          </p:cNvPr>
          <p:cNvGraphicFramePr/>
          <p:nvPr>
            <p:extLst>
              <p:ext uri="{D42A27DB-BD31-4B8C-83A1-F6EECF244321}">
                <p14:modId xmlns:p14="http://schemas.microsoft.com/office/powerpoint/2010/main" val="1103060677"/>
              </p:ext>
            </p:extLst>
          </p:nvPr>
        </p:nvGraphicFramePr>
        <p:xfrm>
          <a:off x="4905377" y="1095376"/>
          <a:ext cx="3976915" cy="529113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feld 1">
            <a:extLst>
              <a:ext uri="{FF2B5EF4-FFF2-40B4-BE49-F238E27FC236}">
                <a16:creationId xmlns:a16="http://schemas.microsoft.com/office/drawing/2014/main" id="{FCA6875B-D72F-4C25-B710-61301587F5CC}"/>
              </a:ext>
            </a:extLst>
          </p:cNvPr>
          <p:cNvSpPr txBox="1"/>
          <p:nvPr/>
        </p:nvSpPr>
        <p:spPr>
          <a:xfrm>
            <a:off x="744718" y="151547"/>
            <a:ext cx="5410985" cy="415498"/>
          </a:xfrm>
          <a:prstGeom prst="rect">
            <a:avLst/>
          </a:prstGeom>
          <a:noFill/>
        </p:spPr>
        <p:txBody>
          <a:bodyPr wrap="square" rtlCol="0">
            <a:spAutoFit/>
          </a:bodyPr>
          <a:lstStyle/>
          <a:p>
            <a:r>
              <a:rPr lang="de-DE" sz="2100" dirty="0"/>
              <a:t>Leistungsdruck an der Universität Mannheim</a:t>
            </a:r>
          </a:p>
        </p:txBody>
      </p:sp>
      <p:sp>
        <p:nvSpPr>
          <p:cNvPr id="7" name="Textfeld 1">
            <a:extLst>
              <a:ext uri="{FF2B5EF4-FFF2-40B4-BE49-F238E27FC236}">
                <a16:creationId xmlns:a16="http://schemas.microsoft.com/office/drawing/2014/main" id="{A52FFBFC-0B4B-6449-9B20-9D71802B60C9}"/>
              </a:ext>
            </a:extLst>
          </p:cNvPr>
          <p:cNvSpPr txBox="1"/>
          <p:nvPr/>
        </p:nvSpPr>
        <p:spPr>
          <a:xfrm>
            <a:off x="765620" y="3518195"/>
            <a:ext cx="707558" cy="30778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-17%</a:t>
            </a:r>
          </a:p>
        </p:txBody>
      </p:sp>
      <p:sp>
        <p:nvSpPr>
          <p:cNvPr id="8" name="Textfeld 1">
            <a:extLst>
              <a:ext uri="{FF2B5EF4-FFF2-40B4-BE49-F238E27FC236}">
                <a16:creationId xmlns:a16="http://schemas.microsoft.com/office/drawing/2014/main" id="{6E4F8A8F-D279-2D4B-ACA1-19C4FFDD40F4}"/>
              </a:ext>
            </a:extLst>
          </p:cNvPr>
          <p:cNvSpPr txBox="1"/>
          <p:nvPr/>
        </p:nvSpPr>
        <p:spPr>
          <a:xfrm>
            <a:off x="2136252" y="4643101"/>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t>+-0%</a:t>
            </a:r>
          </a:p>
        </p:txBody>
      </p:sp>
      <p:sp>
        <p:nvSpPr>
          <p:cNvPr id="10" name="Textfeld 1">
            <a:extLst>
              <a:ext uri="{FF2B5EF4-FFF2-40B4-BE49-F238E27FC236}">
                <a16:creationId xmlns:a16="http://schemas.microsoft.com/office/drawing/2014/main" id="{07EB5A84-92B8-A94B-849A-5350C7774CD1}"/>
              </a:ext>
            </a:extLst>
          </p:cNvPr>
          <p:cNvSpPr txBox="1"/>
          <p:nvPr/>
        </p:nvSpPr>
        <p:spPr>
          <a:xfrm>
            <a:off x="2843851" y="5104213"/>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-1%</a:t>
            </a:r>
          </a:p>
        </p:txBody>
      </p:sp>
      <p:sp>
        <p:nvSpPr>
          <p:cNvPr id="12" name="Textfeld 1">
            <a:extLst>
              <a:ext uri="{FF2B5EF4-FFF2-40B4-BE49-F238E27FC236}">
                <a16:creationId xmlns:a16="http://schemas.microsoft.com/office/drawing/2014/main" id="{8B078AEE-0CE1-7C47-B18C-FDA2F3F67A7E}"/>
              </a:ext>
            </a:extLst>
          </p:cNvPr>
          <p:cNvSpPr txBox="1"/>
          <p:nvPr/>
        </p:nvSpPr>
        <p:spPr>
          <a:xfrm>
            <a:off x="3563768" y="5113264"/>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+2%</a:t>
            </a:r>
          </a:p>
        </p:txBody>
      </p:sp>
      <p:sp>
        <p:nvSpPr>
          <p:cNvPr id="13" name="Textfeld 1">
            <a:extLst>
              <a:ext uri="{FF2B5EF4-FFF2-40B4-BE49-F238E27FC236}">
                <a16:creationId xmlns:a16="http://schemas.microsoft.com/office/drawing/2014/main" id="{57560CF0-5AF5-4848-8A8C-98AF738504CA}"/>
              </a:ext>
            </a:extLst>
          </p:cNvPr>
          <p:cNvSpPr txBox="1"/>
          <p:nvPr/>
        </p:nvSpPr>
        <p:spPr>
          <a:xfrm>
            <a:off x="5701335" y="2233363"/>
            <a:ext cx="707599"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-14%</a:t>
            </a:r>
          </a:p>
        </p:txBody>
      </p:sp>
      <p:sp>
        <p:nvSpPr>
          <p:cNvPr id="14" name="Textfeld 1">
            <a:extLst>
              <a:ext uri="{FF2B5EF4-FFF2-40B4-BE49-F238E27FC236}">
                <a16:creationId xmlns:a16="http://schemas.microsoft.com/office/drawing/2014/main" id="{FA621FEA-7258-8A47-97B5-92E24BC9B916}"/>
              </a:ext>
            </a:extLst>
          </p:cNvPr>
          <p:cNvSpPr txBox="1"/>
          <p:nvPr/>
        </p:nvSpPr>
        <p:spPr>
          <a:xfrm>
            <a:off x="7955379" y="1721933"/>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FF0000"/>
                </a:solidFill>
              </a:rPr>
              <a:t>-3%</a:t>
            </a:r>
          </a:p>
        </p:txBody>
      </p:sp>
      <p:sp>
        <p:nvSpPr>
          <p:cNvPr id="15" name="Textfeld 1">
            <a:extLst>
              <a:ext uri="{FF2B5EF4-FFF2-40B4-BE49-F238E27FC236}">
                <a16:creationId xmlns:a16="http://schemas.microsoft.com/office/drawing/2014/main" id="{4C880858-7ABC-BB42-9029-3FA5B3833724}"/>
              </a:ext>
            </a:extLst>
          </p:cNvPr>
          <p:cNvSpPr txBox="1"/>
          <p:nvPr/>
        </p:nvSpPr>
        <p:spPr>
          <a:xfrm>
            <a:off x="6757406" y="2673669"/>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+17%</a:t>
            </a:r>
          </a:p>
        </p:txBody>
      </p:sp>
      <p:sp>
        <p:nvSpPr>
          <p:cNvPr id="16" name="Textfeld 1">
            <a:extLst>
              <a:ext uri="{FF2B5EF4-FFF2-40B4-BE49-F238E27FC236}">
                <a16:creationId xmlns:a16="http://schemas.microsoft.com/office/drawing/2014/main" id="{D89A36AA-F20A-A247-94C5-29339EEDABCC}"/>
              </a:ext>
            </a:extLst>
          </p:cNvPr>
          <p:cNvSpPr txBox="1"/>
          <p:nvPr/>
        </p:nvSpPr>
        <p:spPr>
          <a:xfrm>
            <a:off x="1428653" y="2082568"/>
            <a:ext cx="707599" cy="30778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a:solidFill>
                  <a:srgbClr val="00B050"/>
                </a:solidFill>
              </a:rPr>
              <a:t>+15%</a:t>
            </a:r>
          </a:p>
        </p:txBody>
      </p:sp>
    </p:spTree>
    <p:extLst>
      <p:ext uri="{BB962C8B-B14F-4D97-AF65-F5344CB8AC3E}">
        <p14:creationId xmlns:p14="http://schemas.microsoft.com/office/powerpoint/2010/main" val="1062069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pPr>
              <a:buFont typeface="Arial" panose="020B0604020202020204" pitchFamily="34" charset="0"/>
              <a:buChar char="•"/>
            </a:pPr>
            <a:r>
              <a:rPr lang="de-DE" dirty="0"/>
              <a:t>Umfrage eröffnet am 07.08.2022</a:t>
            </a:r>
          </a:p>
          <a:p>
            <a:pPr>
              <a:buFont typeface="Arial" panose="020B0604020202020204" pitchFamily="34" charset="0"/>
              <a:buChar char="•"/>
            </a:pPr>
            <a:r>
              <a:rPr lang="de-DE" dirty="0"/>
              <a:t>Umfrage beendet am 12.09.2022</a:t>
            </a:r>
          </a:p>
          <a:p>
            <a:pPr>
              <a:buFont typeface="Arial" panose="020B0604020202020204" pitchFamily="34" charset="0"/>
              <a:buChar char="•"/>
            </a:pPr>
            <a:r>
              <a:rPr lang="de-DE" dirty="0"/>
              <a:t>Teilnehmer insgesamt: 98 </a:t>
            </a:r>
            <a:r>
              <a:rPr lang="de-DE" dirty="0">
                <a:solidFill>
                  <a:srgbClr val="FF0000"/>
                </a:solidFill>
              </a:rPr>
              <a:t>(-20)</a:t>
            </a:r>
          </a:p>
          <a:p>
            <a:pPr>
              <a:buFont typeface="Arial" panose="020B0604020202020204" pitchFamily="34" charset="0"/>
              <a:buChar char="•"/>
            </a:pPr>
            <a:r>
              <a:rPr lang="de-DE" dirty="0"/>
              <a:t>Teilnehmer, die die Umfrage beendet haben: 74 </a:t>
            </a:r>
            <a:r>
              <a:rPr lang="de-DE" dirty="0">
                <a:solidFill>
                  <a:srgbClr val="FF0000"/>
                </a:solidFill>
              </a:rPr>
              <a:t>(-36)</a:t>
            </a:r>
          </a:p>
        </p:txBody>
      </p:sp>
      <p:sp>
        <p:nvSpPr>
          <p:cNvPr id="3" name="Titel 2"/>
          <p:cNvSpPr>
            <a:spLocks noGrp="1"/>
          </p:cNvSpPr>
          <p:nvPr>
            <p:ph type="title"/>
          </p:nvPr>
        </p:nvSpPr>
        <p:spPr>
          <a:xfrm>
            <a:off x="694699" y="0"/>
            <a:ext cx="8229601" cy="795324"/>
          </a:xfrm>
        </p:spPr>
        <p:txBody>
          <a:bodyPr/>
          <a:lstStyle/>
          <a:p>
            <a:r>
              <a:rPr lang="de-DE" dirty="0"/>
              <a:t>Evaluation 4. Semester Kohorte </a:t>
            </a:r>
            <a:r>
              <a:rPr lang="de-DE"/>
              <a:t>2020</a:t>
            </a:r>
            <a:endParaRPr lang="de-DE" dirty="0"/>
          </a:p>
        </p:txBody>
      </p:sp>
    </p:spTree>
    <p:extLst>
      <p:ext uri="{BB962C8B-B14F-4D97-AF65-F5344CB8AC3E}">
        <p14:creationId xmlns:p14="http://schemas.microsoft.com/office/powerpoint/2010/main" val="3506468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
            <a:ext cx="9144000" cy="6858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64" name="Shape 1833"/>
          <p:cNvSpPr/>
          <p:nvPr/>
        </p:nvSpPr>
        <p:spPr>
          <a:xfrm>
            <a:off x="0" y="5"/>
            <a:ext cx="9144000" cy="6865292"/>
          </a:xfrm>
          <a:prstGeom prst="rect">
            <a:avLst/>
          </a:prstGeom>
          <a:solidFill>
            <a:schemeClr val="tx2">
              <a:lumMod val="50000"/>
              <a:alpha val="66000"/>
            </a:schemeClr>
          </a:solidFill>
          <a:ln w="12700">
            <a:miter lim="400000"/>
          </a:ln>
        </p:spPr>
        <p:txBody>
          <a:bodyPr lIns="0" tIns="0" rIns="0" bIns="0" anchor="ctr"/>
          <a:lstStyle/>
          <a:p>
            <a:pPr lvl="0" algn="ctr">
              <a:defRPr sz="3200">
                <a:solidFill>
                  <a:srgbClr val="FFFFFF"/>
                </a:solidFill>
              </a:defRPr>
            </a:pPr>
            <a:endParaRPr sz="4267">
              <a:latin typeface="Raleway"/>
              <a:cs typeface="Raleway"/>
            </a:endParaRPr>
          </a:p>
        </p:txBody>
      </p:sp>
      <p:sp>
        <p:nvSpPr>
          <p:cNvPr id="73" name="Rectangle 72"/>
          <p:cNvSpPr/>
          <p:nvPr/>
        </p:nvSpPr>
        <p:spPr>
          <a:xfrm>
            <a:off x="-227614" y="2798222"/>
            <a:ext cx="9629068" cy="2137268"/>
          </a:xfrm>
          <a:prstGeom prst="rect">
            <a:avLst/>
          </a:prstGeom>
          <a:noFill/>
          <a:ln w="635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40000"/>
              </a:lnSpc>
            </a:pPr>
            <a:r>
              <a:rPr lang="en-US" sz="4800" b="1" dirty="0" err="1">
                <a:solidFill>
                  <a:schemeClr val="bg1"/>
                </a:solidFill>
                <a:latin typeface="Raleway"/>
                <a:cs typeface="Raleway"/>
              </a:rPr>
              <a:t>Vielen</a:t>
            </a:r>
            <a:r>
              <a:rPr lang="en-US" sz="4800" b="1" dirty="0">
                <a:solidFill>
                  <a:schemeClr val="bg1"/>
                </a:solidFill>
                <a:latin typeface="Raleway"/>
                <a:cs typeface="Raleway"/>
              </a:rPr>
              <a:t> Dank!</a:t>
            </a:r>
            <a:endParaRPr lang="en-US" sz="933" b="1" dirty="0">
              <a:solidFill>
                <a:schemeClr val="bg1"/>
              </a:solidFill>
              <a:latin typeface="Raleway"/>
              <a:cs typeface="Raleway"/>
            </a:endParaRPr>
          </a:p>
          <a:p>
            <a:pPr algn="ctr"/>
            <a:endParaRPr lang="en-US" sz="2400" dirty="0">
              <a:solidFill>
                <a:schemeClr val="bg1"/>
              </a:solidFill>
              <a:latin typeface="Raleway"/>
              <a:cs typeface="Raleway"/>
            </a:endParaRPr>
          </a:p>
        </p:txBody>
      </p:sp>
      <p:pic>
        <p:nvPicPr>
          <p:cNvPr id="14" name="Bild 8"/>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825809" y="1577430"/>
            <a:ext cx="1522221" cy="150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07390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platzhalter 6"/>
          <p:cNvGraphicFramePr>
            <a:graphicFrameLocks noGrp="1"/>
          </p:cNvGraphicFramePr>
          <p:nvPr>
            <p:ph type="chart" sz="quarter" idx="11"/>
            <p:extLst>
              <p:ext uri="{D42A27DB-BD31-4B8C-83A1-F6EECF244321}">
                <p14:modId xmlns:p14="http://schemas.microsoft.com/office/powerpoint/2010/main" val="2229677076"/>
              </p:ext>
            </p:extLst>
          </p:nvPr>
        </p:nvGraphicFramePr>
        <p:xfrm>
          <a:off x="215900" y="1095375"/>
          <a:ext cx="8709025" cy="5318125"/>
        </p:xfrm>
        <a:graphic>
          <a:graphicData uri="http://schemas.openxmlformats.org/drawingml/2006/chart">
            <c:chart xmlns:c="http://schemas.openxmlformats.org/drawingml/2006/chart" xmlns:r="http://schemas.openxmlformats.org/officeDocument/2006/relationships" r:id="rId2"/>
          </a:graphicData>
        </a:graphic>
      </p:graphicFrame>
      <p:sp>
        <p:nvSpPr>
          <p:cNvPr id="3" name="Titel 2">
            <a:extLst>
              <a:ext uri="{FF2B5EF4-FFF2-40B4-BE49-F238E27FC236}">
                <a16:creationId xmlns:a16="http://schemas.microsoft.com/office/drawing/2014/main" id="{51E2D69F-F4C2-3748-8A8D-EA47C076B30D}"/>
              </a:ext>
            </a:extLst>
          </p:cNvPr>
          <p:cNvSpPr txBox="1">
            <a:spLocks/>
          </p:cNvSpPr>
          <p:nvPr/>
        </p:nvSpPr>
        <p:spPr>
          <a:xfrm>
            <a:off x="694697" y="123079"/>
            <a:ext cx="8229601" cy="642934"/>
          </a:xfrm>
          <a:prstGeom prst="rect">
            <a:avLst/>
          </a:prstGeom>
        </p:spPr>
        <p:txBody>
          <a:bodyPr/>
          <a:lstStyle>
            <a:lvl1pPr algn="l" defTabSz="457200" rtl="0" eaLnBrk="1" latinLnBrk="0" hangingPunct="1">
              <a:spcBef>
                <a:spcPct val="0"/>
              </a:spcBef>
              <a:buNone/>
              <a:defRPr lang="de-DE" sz="2800" kern="1200" dirty="0" smtClean="0">
                <a:solidFill>
                  <a:schemeClr val="tx1">
                    <a:lumMod val="75000"/>
                    <a:lumOff val="25000"/>
                  </a:schemeClr>
                </a:solidFill>
                <a:latin typeface="Calibri" charset="0"/>
                <a:ea typeface="Calibri" charset="0"/>
                <a:cs typeface="Calibri" charset="0"/>
              </a:defRPr>
            </a:lvl1pPr>
          </a:lstStyle>
          <a:p>
            <a:r>
              <a:rPr lang="de-DE" dirty="0"/>
              <a:t>Bewertung des Studiums </a:t>
            </a:r>
          </a:p>
        </p:txBody>
      </p:sp>
      <p:sp>
        <p:nvSpPr>
          <p:cNvPr id="2" name="Textfeld 1">
            <a:extLst>
              <a:ext uri="{FF2B5EF4-FFF2-40B4-BE49-F238E27FC236}">
                <a16:creationId xmlns:a16="http://schemas.microsoft.com/office/drawing/2014/main" id="{5F5A78C9-8263-8041-8D39-552A50888D52}"/>
              </a:ext>
            </a:extLst>
          </p:cNvPr>
          <p:cNvSpPr txBox="1"/>
          <p:nvPr/>
        </p:nvSpPr>
        <p:spPr>
          <a:xfrm>
            <a:off x="1228090" y="3200439"/>
            <a:ext cx="693674" cy="369332"/>
          </a:xfrm>
          <a:prstGeom prst="rect">
            <a:avLst/>
          </a:prstGeom>
          <a:noFill/>
        </p:spPr>
        <p:txBody>
          <a:bodyPr wrap="square" rtlCol="0">
            <a:spAutoFit/>
          </a:bodyPr>
          <a:lstStyle/>
          <a:p>
            <a:r>
              <a:rPr lang="de-DE" dirty="0">
                <a:solidFill>
                  <a:srgbClr val="00B050"/>
                </a:solidFill>
              </a:rPr>
              <a:t>+4%</a:t>
            </a:r>
          </a:p>
        </p:txBody>
      </p:sp>
      <p:sp>
        <p:nvSpPr>
          <p:cNvPr id="5" name="Textfeld 4">
            <a:extLst>
              <a:ext uri="{FF2B5EF4-FFF2-40B4-BE49-F238E27FC236}">
                <a16:creationId xmlns:a16="http://schemas.microsoft.com/office/drawing/2014/main" id="{16B9293B-BDD1-6F46-AAD7-DD900817775B}"/>
              </a:ext>
            </a:extLst>
          </p:cNvPr>
          <p:cNvSpPr txBox="1"/>
          <p:nvPr/>
        </p:nvSpPr>
        <p:spPr>
          <a:xfrm>
            <a:off x="2351665" y="1612584"/>
            <a:ext cx="704596" cy="369332"/>
          </a:xfrm>
          <a:prstGeom prst="rect">
            <a:avLst/>
          </a:prstGeom>
          <a:noFill/>
        </p:spPr>
        <p:txBody>
          <a:bodyPr wrap="square" rtlCol="0">
            <a:spAutoFit/>
          </a:bodyPr>
          <a:lstStyle/>
          <a:p>
            <a:r>
              <a:rPr lang="de-DE" dirty="0">
                <a:solidFill>
                  <a:srgbClr val="00B050"/>
                </a:solidFill>
              </a:rPr>
              <a:t>+7%</a:t>
            </a:r>
          </a:p>
        </p:txBody>
      </p:sp>
      <p:sp>
        <p:nvSpPr>
          <p:cNvPr id="6" name="Textfeld 5">
            <a:extLst>
              <a:ext uri="{FF2B5EF4-FFF2-40B4-BE49-F238E27FC236}">
                <a16:creationId xmlns:a16="http://schemas.microsoft.com/office/drawing/2014/main" id="{55301B45-4B06-F74D-91C8-C683ECA0D425}"/>
              </a:ext>
            </a:extLst>
          </p:cNvPr>
          <p:cNvSpPr txBox="1"/>
          <p:nvPr/>
        </p:nvSpPr>
        <p:spPr>
          <a:xfrm>
            <a:off x="4465797" y="4590703"/>
            <a:ext cx="651891" cy="369332"/>
          </a:xfrm>
          <a:prstGeom prst="rect">
            <a:avLst/>
          </a:prstGeom>
          <a:noFill/>
        </p:spPr>
        <p:txBody>
          <a:bodyPr wrap="square" rtlCol="0">
            <a:spAutoFit/>
          </a:bodyPr>
          <a:lstStyle/>
          <a:p>
            <a:r>
              <a:rPr lang="de-DE" dirty="0">
                <a:solidFill>
                  <a:srgbClr val="FF0000"/>
                </a:solidFill>
              </a:rPr>
              <a:t>-14%</a:t>
            </a:r>
          </a:p>
        </p:txBody>
      </p:sp>
      <p:sp>
        <p:nvSpPr>
          <p:cNvPr id="8" name="Textfeld 7">
            <a:extLst>
              <a:ext uri="{FF2B5EF4-FFF2-40B4-BE49-F238E27FC236}">
                <a16:creationId xmlns:a16="http://schemas.microsoft.com/office/drawing/2014/main" id="{9E05E42D-376F-0B44-AD55-19E9B799DCE2}"/>
              </a:ext>
            </a:extLst>
          </p:cNvPr>
          <p:cNvSpPr txBox="1"/>
          <p:nvPr/>
        </p:nvSpPr>
        <p:spPr>
          <a:xfrm>
            <a:off x="6114287" y="5071872"/>
            <a:ext cx="603123" cy="369332"/>
          </a:xfrm>
          <a:prstGeom prst="rect">
            <a:avLst/>
          </a:prstGeom>
          <a:noFill/>
        </p:spPr>
        <p:txBody>
          <a:bodyPr wrap="square" rtlCol="0">
            <a:spAutoFit/>
          </a:bodyPr>
          <a:lstStyle/>
          <a:p>
            <a:r>
              <a:rPr lang="de-DE" dirty="0">
                <a:solidFill>
                  <a:srgbClr val="00B050"/>
                </a:solidFill>
              </a:rPr>
              <a:t>+4%</a:t>
            </a:r>
          </a:p>
        </p:txBody>
      </p:sp>
      <p:sp>
        <p:nvSpPr>
          <p:cNvPr id="9" name="Textfeld 8">
            <a:extLst>
              <a:ext uri="{FF2B5EF4-FFF2-40B4-BE49-F238E27FC236}">
                <a16:creationId xmlns:a16="http://schemas.microsoft.com/office/drawing/2014/main" id="{040FDCD5-33C4-7040-B856-9D54DDC66871}"/>
              </a:ext>
            </a:extLst>
          </p:cNvPr>
          <p:cNvSpPr txBox="1"/>
          <p:nvPr/>
        </p:nvSpPr>
        <p:spPr>
          <a:xfrm>
            <a:off x="7645036" y="5379816"/>
            <a:ext cx="737616" cy="369332"/>
          </a:xfrm>
          <a:prstGeom prst="rect">
            <a:avLst/>
          </a:prstGeom>
          <a:noFill/>
        </p:spPr>
        <p:txBody>
          <a:bodyPr wrap="square" rtlCol="0">
            <a:spAutoFit/>
          </a:bodyPr>
          <a:lstStyle/>
          <a:p>
            <a:r>
              <a:rPr lang="de-DE" dirty="0"/>
              <a:t>+-0%</a:t>
            </a:r>
          </a:p>
        </p:txBody>
      </p:sp>
    </p:spTree>
    <p:extLst>
      <p:ext uri="{BB962C8B-B14F-4D97-AF65-F5344CB8AC3E}">
        <p14:creationId xmlns:p14="http://schemas.microsoft.com/office/powerpoint/2010/main" val="159113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Diagrammplatzhalter 34"/>
          <p:cNvGraphicFramePr>
            <a:graphicFrameLocks noGrp="1"/>
          </p:cNvGraphicFramePr>
          <p:nvPr>
            <p:ph type="chart" sz="quarter" idx="10"/>
            <p:extLst>
              <p:ext uri="{D42A27DB-BD31-4B8C-83A1-F6EECF244321}">
                <p14:modId xmlns:p14="http://schemas.microsoft.com/office/powerpoint/2010/main" val="4216971150"/>
              </p:ext>
            </p:extLst>
          </p:nvPr>
        </p:nvGraphicFramePr>
        <p:xfrm>
          <a:off x="4819650" y="3761105"/>
          <a:ext cx="4103688" cy="26492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Diagrammplatzhalter 31"/>
          <p:cNvGraphicFramePr>
            <a:graphicFrameLocks noGrp="1"/>
          </p:cNvGraphicFramePr>
          <p:nvPr>
            <p:ph type="chart" sz="quarter" idx="11"/>
            <p:extLst>
              <p:ext uri="{D42A27DB-BD31-4B8C-83A1-F6EECF244321}">
                <p14:modId xmlns:p14="http://schemas.microsoft.com/office/powerpoint/2010/main" val="348707043"/>
              </p:ext>
            </p:extLst>
          </p:nvPr>
        </p:nvGraphicFramePr>
        <p:xfrm>
          <a:off x="4819650" y="1095375"/>
          <a:ext cx="4103688" cy="22066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Diagrammplatzhalter 22"/>
          <p:cNvGraphicFramePr>
            <a:graphicFrameLocks noGrp="1"/>
          </p:cNvGraphicFramePr>
          <p:nvPr>
            <p:ph type="chart" sz="quarter" idx="12"/>
            <p:extLst>
              <p:ext uri="{D42A27DB-BD31-4B8C-83A1-F6EECF244321}">
                <p14:modId xmlns:p14="http://schemas.microsoft.com/office/powerpoint/2010/main" val="2126144205"/>
              </p:ext>
            </p:extLst>
          </p:nvPr>
        </p:nvGraphicFramePr>
        <p:xfrm>
          <a:off x="203200" y="1095375"/>
          <a:ext cx="4103688" cy="5291138"/>
        </p:xfrm>
        <a:graphic>
          <a:graphicData uri="http://schemas.openxmlformats.org/drawingml/2006/chart">
            <c:chart xmlns:c="http://schemas.openxmlformats.org/drawingml/2006/chart" xmlns:r="http://schemas.openxmlformats.org/officeDocument/2006/relationships" r:id="rId5"/>
          </a:graphicData>
        </a:graphic>
      </p:graphicFrame>
      <p:sp>
        <p:nvSpPr>
          <p:cNvPr id="16" name="Titel 15"/>
          <p:cNvSpPr>
            <a:spLocks noGrp="1"/>
          </p:cNvSpPr>
          <p:nvPr>
            <p:ph type="title"/>
          </p:nvPr>
        </p:nvSpPr>
        <p:spPr>
          <a:xfrm>
            <a:off x="693737" y="-17636"/>
            <a:ext cx="8229601" cy="795324"/>
          </a:xfrm>
        </p:spPr>
        <p:txBody>
          <a:bodyPr/>
          <a:lstStyle/>
          <a:p>
            <a:r>
              <a:rPr lang="de-DE" dirty="0"/>
              <a:t>Verhältnis Lernaufwand zu ECTS Anzahl</a:t>
            </a:r>
          </a:p>
        </p:txBody>
      </p:sp>
      <p:sp>
        <p:nvSpPr>
          <p:cNvPr id="3" name="Textfeld 2">
            <a:extLst>
              <a:ext uri="{FF2B5EF4-FFF2-40B4-BE49-F238E27FC236}">
                <a16:creationId xmlns:a16="http://schemas.microsoft.com/office/drawing/2014/main" id="{53ADF7E3-52DE-684D-8B4A-E032980D990D}"/>
              </a:ext>
            </a:extLst>
          </p:cNvPr>
          <p:cNvSpPr txBox="1"/>
          <p:nvPr/>
        </p:nvSpPr>
        <p:spPr>
          <a:xfrm>
            <a:off x="2548572" y="1795283"/>
            <a:ext cx="716280" cy="369332"/>
          </a:xfrm>
          <a:prstGeom prst="rect">
            <a:avLst/>
          </a:prstGeom>
          <a:noFill/>
        </p:spPr>
        <p:txBody>
          <a:bodyPr wrap="square" rtlCol="0">
            <a:spAutoFit/>
          </a:bodyPr>
          <a:lstStyle/>
          <a:p>
            <a:r>
              <a:rPr lang="de-DE" dirty="0">
                <a:solidFill>
                  <a:srgbClr val="00B050"/>
                </a:solidFill>
              </a:rPr>
              <a:t>+9%</a:t>
            </a:r>
          </a:p>
        </p:txBody>
      </p:sp>
      <p:sp>
        <p:nvSpPr>
          <p:cNvPr id="8" name="Textfeld 7">
            <a:extLst>
              <a:ext uri="{FF2B5EF4-FFF2-40B4-BE49-F238E27FC236}">
                <a16:creationId xmlns:a16="http://schemas.microsoft.com/office/drawing/2014/main" id="{88D2A38B-15D4-CD47-B83E-8C9B63EA5DB2}"/>
              </a:ext>
            </a:extLst>
          </p:cNvPr>
          <p:cNvSpPr txBox="1"/>
          <p:nvPr/>
        </p:nvSpPr>
        <p:spPr>
          <a:xfrm>
            <a:off x="1402080" y="4693522"/>
            <a:ext cx="716280" cy="369332"/>
          </a:xfrm>
          <a:prstGeom prst="rect">
            <a:avLst/>
          </a:prstGeom>
          <a:noFill/>
        </p:spPr>
        <p:txBody>
          <a:bodyPr wrap="square" rtlCol="0">
            <a:spAutoFit/>
          </a:bodyPr>
          <a:lstStyle/>
          <a:p>
            <a:r>
              <a:rPr lang="de-DE" dirty="0">
                <a:solidFill>
                  <a:srgbClr val="FF0000"/>
                </a:solidFill>
              </a:rPr>
              <a:t>-13%</a:t>
            </a:r>
          </a:p>
        </p:txBody>
      </p:sp>
      <p:sp>
        <p:nvSpPr>
          <p:cNvPr id="4" name="Textfeld 3">
            <a:extLst>
              <a:ext uri="{FF2B5EF4-FFF2-40B4-BE49-F238E27FC236}">
                <a16:creationId xmlns:a16="http://schemas.microsoft.com/office/drawing/2014/main" id="{840410C9-1F0C-2F44-BCF8-434DD3D0F8B5}"/>
              </a:ext>
            </a:extLst>
          </p:cNvPr>
          <p:cNvSpPr txBox="1"/>
          <p:nvPr/>
        </p:nvSpPr>
        <p:spPr>
          <a:xfrm>
            <a:off x="6715439" y="1361944"/>
            <a:ext cx="720408" cy="369332"/>
          </a:xfrm>
          <a:prstGeom prst="rect">
            <a:avLst/>
          </a:prstGeom>
          <a:noFill/>
        </p:spPr>
        <p:txBody>
          <a:bodyPr wrap="square" rtlCol="0">
            <a:spAutoFit/>
          </a:bodyPr>
          <a:lstStyle/>
          <a:p>
            <a:r>
              <a:rPr lang="de-DE" dirty="0">
                <a:solidFill>
                  <a:srgbClr val="00B050"/>
                </a:solidFill>
              </a:rPr>
              <a:t>+19%</a:t>
            </a:r>
          </a:p>
        </p:txBody>
      </p:sp>
      <p:sp>
        <p:nvSpPr>
          <p:cNvPr id="5" name="Textfeld 4">
            <a:extLst>
              <a:ext uri="{FF2B5EF4-FFF2-40B4-BE49-F238E27FC236}">
                <a16:creationId xmlns:a16="http://schemas.microsoft.com/office/drawing/2014/main" id="{70BE87AA-AA48-4649-AA27-F750443B0C4A}"/>
              </a:ext>
            </a:extLst>
          </p:cNvPr>
          <p:cNvSpPr txBox="1"/>
          <p:nvPr/>
        </p:nvSpPr>
        <p:spPr>
          <a:xfrm>
            <a:off x="5402578" y="1640669"/>
            <a:ext cx="658812" cy="369332"/>
          </a:xfrm>
          <a:prstGeom prst="rect">
            <a:avLst/>
          </a:prstGeom>
          <a:noFill/>
        </p:spPr>
        <p:txBody>
          <a:bodyPr wrap="square" rtlCol="0">
            <a:spAutoFit/>
          </a:bodyPr>
          <a:lstStyle/>
          <a:p>
            <a:r>
              <a:rPr lang="de-DE" dirty="0">
                <a:solidFill>
                  <a:srgbClr val="FF0000"/>
                </a:solidFill>
              </a:rPr>
              <a:t>-16%</a:t>
            </a:r>
          </a:p>
        </p:txBody>
      </p:sp>
      <p:sp>
        <p:nvSpPr>
          <p:cNvPr id="7" name="Textfeld 6">
            <a:extLst>
              <a:ext uri="{FF2B5EF4-FFF2-40B4-BE49-F238E27FC236}">
                <a16:creationId xmlns:a16="http://schemas.microsoft.com/office/drawing/2014/main" id="{0B1E9902-240A-B54C-B010-FDB9B883CF8C}"/>
              </a:ext>
            </a:extLst>
          </p:cNvPr>
          <p:cNvSpPr txBox="1"/>
          <p:nvPr/>
        </p:nvSpPr>
        <p:spPr>
          <a:xfrm>
            <a:off x="7428890" y="4897229"/>
            <a:ext cx="722376" cy="369332"/>
          </a:xfrm>
          <a:prstGeom prst="rect">
            <a:avLst/>
          </a:prstGeom>
          <a:noFill/>
        </p:spPr>
        <p:txBody>
          <a:bodyPr wrap="square" rtlCol="0">
            <a:spAutoFit/>
          </a:bodyPr>
          <a:lstStyle/>
          <a:p>
            <a:r>
              <a:rPr lang="de-DE" dirty="0">
                <a:solidFill>
                  <a:srgbClr val="FF0000"/>
                </a:solidFill>
              </a:rPr>
              <a:t>-6%</a:t>
            </a:r>
          </a:p>
        </p:txBody>
      </p:sp>
      <p:sp>
        <p:nvSpPr>
          <p:cNvPr id="11" name="Textfeld 7">
            <a:extLst>
              <a:ext uri="{FF2B5EF4-FFF2-40B4-BE49-F238E27FC236}">
                <a16:creationId xmlns:a16="http://schemas.microsoft.com/office/drawing/2014/main" id="{B982A22A-DC97-FF43-BA4D-29DDD4B3365F}"/>
              </a:ext>
            </a:extLst>
          </p:cNvPr>
          <p:cNvSpPr txBox="1"/>
          <p:nvPr/>
        </p:nvSpPr>
        <p:spPr>
          <a:xfrm>
            <a:off x="819159" y="4717335"/>
            <a:ext cx="716280" cy="369332"/>
          </a:xfrm>
          <a:prstGeom prst="rect">
            <a:avLst/>
          </a:prstGeom>
          <a:noFill/>
        </p:spPr>
        <p:txBody>
          <a:bodyPr wrap="square" rtlCol="0">
            <a:spAutoFit/>
          </a:bodyPr>
          <a:lstStyle/>
          <a:p>
            <a:r>
              <a:rPr lang="de-DE" dirty="0">
                <a:solidFill>
                  <a:srgbClr val="FF0000"/>
                </a:solidFill>
              </a:rPr>
              <a:t>-1%</a:t>
            </a:r>
          </a:p>
        </p:txBody>
      </p:sp>
      <p:sp>
        <p:nvSpPr>
          <p:cNvPr id="12" name="Textfeld 2">
            <a:extLst>
              <a:ext uri="{FF2B5EF4-FFF2-40B4-BE49-F238E27FC236}">
                <a16:creationId xmlns:a16="http://schemas.microsoft.com/office/drawing/2014/main" id="{ABF57DC7-15A5-4941-B43D-757113277ED1}"/>
              </a:ext>
            </a:extLst>
          </p:cNvPr>
          <p:cNvSpPr txBox="1"/>
          <p:nvPr/>
        </p:nvSpPr>
        <p:spPr>
          <a:xfrm>
            <a:off x="2869405" y="4456700"/>
            <a:ext cx="716280" cy="369332"/>
          </a:xfrm>
          <a:prstGeom prst="rect">
            <a:avLst/>
          </a:prstGeom>
          <a:noFill/>
        </p:spPr>
        <p:txBody>
          <a:bodyPr wrap="square" rtlCol="0">
            <a:spAutoFit/>
          </a:bodyPr>
          <a:lstStyle/>
          <a:p>
            <a:r>
              <a:rPr lang="de-DE" dirty="0">
                <a:solidFill>
                  <a:srgbClr val="00B050"/>
                </a:solidFill>
              </a:rPr>
              <a:t>+5%</a:t>
            </a:r>
          </a:p>
        </p:txBody>
      </p:sp>
      <p:sp>
        <p:nvSpPr>
          <p:cNvPr id="13" name="Textfeld 7">
            <a:extLst>
              <a:ext uri="{FF2B5EF4-FFF2-40B4-BE49-F238E27FC236}">
                <a16:creationId xmlns:a16="http://schemas.microsoft.com/office/drawing/2014/main" id="{BBFA250D-105D-7F48-9686-2DAFBB061C29}"/>
              </a:ext>
            </a:extLst>
          </p:cNvPr>
          <p:cNvSpPr txBox="1"/>
          <p:nvPr/>
        </p:nvSpPr>
        <p:spPr>
          <a:xfrm>
            <a:off x="3585685" y="4641366"/>
            <a:ext cx="603123" cy="369332"/>
          </a:xfrm>
          <a:prstGeom prst="rect">
            <a:avLst/>
          </a:prstGeom>
          <a:noFill/>
        </p:spPr>
        <p:txBody>
          <a:bodyPr wrap="square" rtlCol="0">
            <a:spAutoFit/>
          </a:bodyPr>
          <a:lstStyle/>
          <a:p>
            <a:r>
              <a:rPr lang="de-DE" dirty="0"/>
              <a:t>0%</a:t>
            </a:r>
          </a:p>
        </p:txBody>
      </p:sp>
      <p:sp>
        <p:nvSpPr>
          <p:cNvPr id="14" name="Textfeld 4">
            <a:extLst>
              <a:ext uri="{FF2B5EF4-FFF2-40B4-BE49-F238E27FC236}">
                <a16:creationId xmlns:a16="http://schemas.microsoft.com/office/drawing/2014/main" id="{BC9C9206-87B0-F74B-9523-214DDC6F1256}"/>
              </a:ext>
            </a:extLst>
          </p:cNvPr>
          <p:cNvSpPr txBox="1"/>
          <p:nvPr/>
        </p:nvSpPr>
        <p:spPr>
          <a:xfrm>
            <a:off x="6102666" y="1422662"/>
            <a:ext cx="658812" cy="369332"/>
          </a:xfrm>
          <a:prstGeom prst="rect">
            <a:avLst/>
          </a:prstGeom>
          <a:noFill/>
        </p:spPr>
        <p:txBody>
          <a:bodyPr wrap="square" rtlCol="0">
            <a:spAutoFit/>
          </a:bodyPr>
          <a:lstStyle/>
          <a:p>
            <a:r>
              <a:rPr lang="de-DE" dirty="0">
                <a:solidFill>
                  <a:srgbClr val="FF0000"/>
                </a:solidFill>
              </a:rPr>
              <a:t>-1%</a:t>
            </a:r>
          </a:p>
        </p:txBody>
      </p:sp>
      <p:sp>
        <p:nvSpPr>
          <p:cNvPr id="15" name="Textfeld 6">
            <a:extLst>
              <a:ext uri="{FF2B5EF4-FFF2-40B4-BE49-F238E27FC236}">
                <a16:creationId xmlns:a16="http://schemas.microsoft.com/office/drawing/2014/main" id="{765357AF-C85A-E54A-B215-65264A2F8D10}"/>
              </a:ext>
            </a:extLst>
          </p:cNvPr>
          <p:cNvSpPr txBox="1"/>
          <p:nvPr/>
        </p:nvSpPr>
        <p:spPr>
          <a:xfrm>
            <a:off x="8086663" y="4900576"/>
            <a:ext cx="722376" cy="369332"/>
          </a:xfrm>
          <a:prstGeom prst="rect">
            <a:avLst/>
          </a:prstGeom>
          <a:noFill/>
        </p:spPr>
        <p:txBody>
          <a:bodyPr wrap="square" rtlCol="0">
            <a:spAutoFit/>
          </a:bodyPr>
          <a:lstStyle/>
          <a:p>
            <a:r>
              <a:rPr lang="de-DE" dirty="0"/>
              <a:t>+-0%</a:t>
            </a:r>
          </a:p>
        </p:txBody>
      </p:sp>
      <p:sp>
        <p:nvSpPr>
          <p:cNvPr id="17" name="Textfeld 6">
            <a:extLst>
              <a:ext uri="{FF2B5EF4-FFF2-40B4-BE49-F238E27FC236}">
                <a16:creationId xmlns:a16="http://schemas.microsoft.com/office/drawing/2014/main" id="{6F111AD9-0B45-3C47-AEA9-8403239F2DF9}"/>
              </a:ext>
            </a:extLst>
          </p:cNvPr>
          <p:cNvSpPr txBox="1"/>
          <p:nvPr/>
        </p:nvSpPr>
        <p:spPr>
          <a:xfrm>
            <a:off x="6722015" y="4244368"/>
            <a:ext cx="722376" cy="369332"/>
          </a:xfrm>
          <a:prstGeom prst="rect">
            <a:avLst/>
          </a:prstGeom>
          <a:noFill/>
        </p:spPr>
        <p:txBody>
          <a:bodyPr wrap="square" rtlCol="0">
            <a:spAutoFit/>
          </a:bodyPr>
          <a:lstStyle/>
          <a:p>
            <a:r>
              <a:rPr lang="de-DE" dirty="0">
                <a:solidFill>
                  <a:srgbClr val="FF0000"/>
                </a:solidFill>
              </a:rPr>
              <a:t>-12%</a:t>
            </a:r>
          </a:p>
        </p:txBody>
      </p:sp>
    </p:spTree>
    <p:extLst>
      <p:ext uri="{BB962C8B-B14F-4D97-AF65-F5344CB8AC3E}">
        <p14:creationId xmlns:p14="http://schemas.microsoft.com/office/powerpoint/2010/main" val="3539118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platzhalter 22">
            <a:extLst>
              <a:ext uri="{FF2B5EF4-FFF2-40B4-BE49-F238E27FC236}">
                <a16:creationId xmlns:a16="http://schemas.microsoft.com/office/drawing/2014/main" id="{210AE9D1-38BA-424E-B543-E995490B67C8}"/>
              </a:ext>
            </a:extLst>
          </p:cNvPr>
          <p:cNvGraphicFramePr>
            <a:graphicFrameLocks noGrp="1"/>
          </p:cNvGraphicFramePr>
          <p:nvPr>
            <p:ph type="chart" sz="quarter" idx="10"/>
            <p:extLst>
              <p:ext uri="{D42A27DB-BD31-4B8C-83A1-F6EECF244321}">
                <p14:modId xmlns:p14="http://schemas.microsoft.com/office/powerpoint/2010/main" val="2162940342"/>
              </p:ext>
            </p:extLst>
          </p:nvPr>
        </p:nvGraphicFramePr>
        <p:xfrm>
          <a:off x="203199" y="1095374"/>
          <a:ext cx="4103916" cy="52911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mplatzhalter 31">
            <a:extLst>
              <a:ext uri="{FF2B5EF4-FFF2-40B4-BE49-F238E27FC236}">
                <a16:creationId xmlns:a16="http://schemas.microsoft.com/office/drawing/2014/main" id="{ED2E8F80-A94E-A040-B241-57C2579B75E3}"/>
              </a:ext>
            </a:extLst>
          </p:cNvPr>
          <p:cNvGraphicFramePr>
            <a:graphicFrameLocks noGrp="1"/>
          </p:cNvGraphicFramePr>
          <p:nvPr>
            <p:ph type="chart" sz="quarter" idx="11"/>
            <p:extLst>
              <p:ext uri="{D42A27DB-BD31-4B8C-83A1-F6EECF244321}">
                <p14:modId xmlns:p14="http://schemas.microsoft.com/office/powerpoint/2010/main" val="3412712062"/>
              </p:ext>
            </p:extLst>
          </p:nvPr>
        </p:nvGraphicFramePr>
        <p:xfrm>
          <a:off x="4819650" y="1095375"/>
          <a:ext cx="4022725" cy="2460625"/>
        </p:xfrm>
        <a:graphic>
          <a:graphicData uri="http://schemas.openxmlformats.org/drawingml/2006/chart">
            <c:chart xmlns:c="http://schemas.openxmlformats.org/drawingml/2006/chart" xmlns:r="http://schemas.openxmlformats.org/officeDocument/2006/relationships" r:id="rId4"/>
          </a:graphicData>
        </a:graphic>
      </p:graphicFrame>
      <p:sp>
        <p:nvSpPr>
          <p:cNvPr id="7" name="Titel 15">
            <a:extLst>
              <a:ext uri="{FF2B5EF4-FFF2-40B4-BE49-F238E27FC236}">
                <a16:creationId xmlns:a16="http://schemas.microsoft.com/office/drawing/2014/main" id="{4CCA9681-8C16-47FF-BF4A-70BC89C8914D}"/>
              </a:ext>
            </a:extLst>
          </p:cNvPr>
          <p:cNvSpPr txBox="1">
            <a:spLocks/>
          </p:cNvSpPr>
          <p:nvPr/>
        </p:nvSpPr>
        <p:spPr>
          <a:xfrm>
            <a:off x="694699" y="127558"/>
            <a:ext cx="8229601" cy="795324"/>
          </a:xfrm>
          <a:prstGeom prst="rect">
            <a:avLst/>
          </a:prstGeom>
        </p:spPr>
        <p:txBody>
          <a:bodyPr/>
          <a:lstStyle>
            <a:lvl1pPr algn="l" defTabSz="457200" rtl="0" eaLnBrk="1" latinLnBrk="0" hangingPunct="1">
              <a:spcBef>
                <a:spcPct val="0"/>
              </a:spcBef>
              <a:buNone/>
              <a:defRPr lang="de-DE" sz="2800" kern="1200" dirty="0" smtClean="0">
                <a:solidFill>
                  <a:schemeClr val="tx1">
                    <a:lumMod val="75000"/>
                    <a:lumOff val="25000"/>
                  </a:schemeClr>
                </a:solidFill>
                <a:latin typeface="Calibri" charset="0"/>
                <a:ea typeface="Calibri" charset="0"/>
                <a:cs typeface="Calibri" charset="0"/>
              </a:defRPr>
            </a:lvl1pPr>
          </a:lstStyle>
          <a:p>
            <a:r>
              <a:rPr lang="de-DE" dirty="0"/>
              <a:t>Verhältnis Lernaufwand zu ECTS Anzahl</a:t>
            </a:r>
          </a:p>
        </p:txBody>
      </p:sp>
      <p:sp>
        <p:nvSpPr>
          <p:cNvPr id="5" name="Textfeld 6">
            <a:extLst>
              <a:ext uri="{FF2B5EF4-FFF2-40B4-BE49-F238E27FC236}">
                <a16:creationId xmlns:a16="http://schemas.microsoft.com/office/drawing/2014/main" id="{3C19E3A7-7141-E34E-88CE-15EA2FC43D9F}"/>
              </a:ext>
            </a:extLst>
          </p:cNvPr>
          <p:cNvSpPr txBox="1"/>
          <p:nvPr/>
        </p:nvSpPr>
        <p:spPr>
          <a:xfrm>
            <a:off x="2781173" y="4496387"/>
            <a:ext cx="722376" cy="369332"/>
          </a:xfrm>
          <a:prstGeom prst="rect">
            <a:avLst/>
          </a:prstGeom>
          <a:noFill/>
        </p:spPr>
        <p:txBody>
          <a:bodyPr wrap="square" rtlCol="0">
            <a:spAutoFit/>
          </a:bodyPr>
          <a:lstStyle/>
          <a:p>
            <a:r>
              <a:rPr lang="de-DE" dirty="0"/>
              <a:t>+-0%</a:t>
            </a:r>
          </a:p>
        </p:txBody>
      </p:sp>
      <p:sp>
        <p:nvSpPr>
          <p:cNvPr id="6" name="Textfeld 6">
            <a:extLst>
              <a:ext uri="{FF2B5EF4-FFF2-40B4-BE49-F238E27FC236}">
                <a16:creationId xmlns:a16="http://schemas.microsoft.com/office/drawing/2014/main" id="{2E8B9362-C78F-7B42-8C39-C7B56B0E5827}"/>
              </a:ext>
            </a:extLst>
          </p:cNvPr>
          <p:cNvSpPr txBox="1"/>
          <p:nvPr/>
        </p:nvSpPr>
        <p:spPr>
          <a:xfrm>
            <a:off x="3532901" y="4822396"/>
            <a:ext cx="722376" cy="369332"/>
          </a:xfrm>
          <a:prstGeom prst="rect">
            <a:avLst/>
          </a:prstGeom>
          <a:noFill/>
        </p:spPr>
        <p:txBody>
          <a:bodyPr wrap="square" rtlCol="0">
            <a:spAutoFit/>
          </a:bodyPr>
          <a:lstStyle/>
          <a:p>
            <a:r>
              <a:rPr lang="de-DE" dirty="0">
                <a:solidFill>
                  <a:srgbClr val="FF0000"/>
                </a:solidFill>
              </a:rPr>
              <a:t>-2%</a:t>
            </a:r>
          </a:p>
        </p:txBody>
      </p:sp>
      <p:sp>
        <p:nvSpPr>
          <p:cNvPr id="8" name="Textfeld 6">
            <a:extLst>
              <a:ext uri="{FF2B5EF4-FFF2-40B4-BE49-F238E27FC236}">
                <a16:creationId xmlns:a16="http://schemas.microsoft.com/office/drawing/2014/main" id="{D8C9780D-3940-4D42-B84C-9C522C1B6260}"/>
              </a:ext>
            </a:extLst>
          </p:cNvPr>
          <p:cNvSpPr txBox="1"/>
          <p:nvPr/>
        </p:nvSpPr>
        <p:spPr>
          <a:xfrm>
            <a:off x="2156452" y="2380289"/>
            <a:ext cx="722376" cy="369332"/>
          </a:xfrm>
          <a:prstGeom prst="rect">
            <a:avLst/>
          </a:prstGeom>
          <a:noFill/>
        </p:spPr>
        <p:txBody>
          <a:bodyPr wrap="square" rtlCol="0">
            <a:spAutoFit/>
          </a:bodyPr>
          <a:lstStyle/>
          <a:p>
            <a:r>
              <a:rPr lang="de-DE" dirty="0">
                <a:solidFill>
                  <a:srgbClr val="00B050"/>
                </a:solidFill>
              </a:rPr>
              <a:t>+6%</a:t>
            </a:r>
          </a:p>
        </p:txBody>
      </p:sp>
      <p:sp>
        <p:nvSpPr>
          <p:cNvPr id="9" name="Textfeld 6">
            <a:extLst>
              <a:ext uri="{FF2B5EF4-FFF2-40B4-BE49-F238E27FC236}">
                <a16:creationId xmlns:a16="http://schemas.microsoft.com/office/drawing/2014/main" id="{39D3A1D1-CFBC-134A-B8C4-AD83AEEDFEEF}"/>
              </a:ext>
            </a:extLst>
          </p:cNvPr>
          <p:cNvSpPr txBox="1"/>
          <p:nvPr/>
        </p:nvSpPr>
        <p:spPr>
          <a:xfrm>
            <a:off x="765720" y="4156166"/>
            <a:ext cx="722376" cy="369332"/>
          </a:xfrm>
          <a:prstGeom prst="rect">
            <a:avLst/>
          </a:prstGeom>
          <a:noFill/>
        </p:spPr>
        <p:txBody>
          <a:bodyPr wrap="square" rtlCol="0">
            <a:spAutoFit/>
          </a:bodyPr>
          <a:lstStyle/>
          <a:p>
            <a:r>
              <a:rPr lang="de-DE" dirty="0">
                <a:solidFill>
                  <a:srgbClr val="FF0000"/>
                </a:solidFill>
              </a:rPr>
              <a:t>-5%</a:t>
            </a:r>
          </a:p>
        </p:txBody>
      </p:sp>
      <p:sp>
        <p:nvSpPr>
          <p:cNvPr id="11" name="Textfeld 6">
            <a:extLst>
              <a:ext uri="{FF2B5EF4-FFF2-40B4-BE49-F238E27FC236}">
                <a16:creationId xmlns:a16="http://schemas.microsoft.com/office/drawing/2014/main" id="{E0BDD052-1502-8946-96E7-EC06CC90EE56}"/>
              </a:ext>
            </a:extLst>
          </p:cNvPr>
          <p:cNvSpPr txBox="1"/>
          <p:nvPr/>
        </p:nvSpPr>
        <p:spPr>
          <a:xfrm>
            <a:off x="1412121" y="3627040"/>
            <a:ext cx="722376" cy="369332"/>
          </a:xfrm>
          <a:prstGeom prst="rect">
            <a:avLst/>
          </a:prstGeom>
          <a:noFill/>
        </p:spPr>
        <p:txBody>
          <a:bodyPr wrap="square" rtlCol="0">
            <a:spAutoFit/>
          </a:bodyPr>
          <a:lstStyle/>
          <a:p>
            <a:r>
              <a:rPr lang="de-DE" dirty="0"/>
              <a:t>+-0%</a:t>
            </a:r>
          </a:p>
        </p:txBody>
      </p:sp>
      <p:graphicFrame>
        <p:nvGraphicFramePr>
          <p:cNvPr id="12" name="Diagrammplatzhalter 31">
            <a:extLst>
              <a:ext uri="{FF2B5EF4-FFF2-40B4-BE49-F238E27FC236}">
                <a16:creationId xmlns:a16="http://schemas.microsoft.com/office/drawing/2014/main" id="{292CEC6A-2D20-1845-A58B-3FBBA19922A6}"/>
              </a:ext>
            </a:extLst>
          </p:cNvPr>
          <p:cNvGraphicFramePr>
            <a:graphicFrameLocks/>
          </p:cNvGraphicFramePr>
          <p:nvPr>
            <p:extLst>
              <p:ext uri="{D42A27DB-BD31-4B8C-83A1-F6EECF244321}">
                <p14:modId xmlns:p14="http://schemas.microsoft.com/office/powerpoint/2010/main" val="1160225174"/>
              </p:ext>
            </p:extLst>
          </p:nvPr>
        </p:nvGraphicFramePr>
        <p:xfrm>
          <a:off x="4805716" y="3860792"/>
          <a:ext cx="4022725" cy="2460625"/>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feld 6">
            <a:extLst>
              <a:ext uri="{FF2B5EF4-FFF2-40B4-BE49-F238E27FC236}">
                <a16:creationId xmlns:a16="http://schemas.microsoft.com/office/drawing/2014/main" id="{6818F200-1252-A347-9392-3C6A2CAE5898}"/>
              </a:ext>
            </a:extLst>
          </p:cNvPr>
          <p:cNvSpPr txBox="1"/>
          <p:nvPr/>
        </p:nvSpPr>
        <p:spPr>
          <a:xfrm>
            <a:off x="8106065" y="1938885"/>
            <a:ext cx="722376" cy="369332"/>
          </a:xfrm>
          <a:prstGeom prst="rect">
            <a:avLst/>
          </a:prstGeom>
          <a:noFill/>
        </p:spPr>
        <p:txBody>
          <a:bodyPr wrap="square" rtlCol="0">
            <a:spAutoFit/>
          </a:bodyPr>
          <a:lstStyle/>
          <a:p>
            <a:r>
              <a:rPr lang="de-DE" dirty="0">
                <a:solidFill>
                  <a:srgbClr val="FF0000"/>
                </a:solidFill>
              </a:rPr>
              <a:t>-1%</a:t>
            </a:r>
          </a:p>
        </p:txBody>
      </p:sp>
      <p:sp>
        <p:nvSpPr>
          <p:cNvPr id="14" name="Textfeld 6">
            <a:extLst>
              <a:ext uri="{FF2B5EF4-FFF2-40B4-BE49-F238E27FC236}">
                <a16:creationId xmlns:a16="http://schemas.microsoft.com/office/drawing/2014/main" id="{92B24A57-97CC-E04A-9477-F434D99709C1}"/>
              </a:ext>
            </a:extLst>
          </p:cNvPr>
          <p:cNvSpPr txBox="1"/>
          <p:nvPr/>
        </p:nvSpPr>
        <p:spPr>
          <a:xfrm>
            <a:off x="6027748" y="1548977"/>
            <a:ext cx="722376" cy="369332"/>
          </a:xfrm>
          <a:prstGeom prst="rect">
            <a:avLst/>
          </a:prstGeom>
          <a:noFill/>
        </p:spPr>
        <p:txBody>
          <a:bodyPr wrap="square" rtlCol="0">
            <a:spAutoFit/>
          </a:bodyPr>
          <a:lstStyle/>
          <a:p>
            <a:r>
              <a:rPr lang="de-DE" dirty="0">
                <a:solidFill>
                  <a:srgbClr val="FF0000"/>
                </a:solidFill>
              </a:rPr>
              <a:t>-5%</a:t>
            </a:r>
          </a:p>
        </p:txBody>
      </p:sp>
      <p:sp>
        <p:nvSpPr>
          <p:cNvPr id="15" name="Textfeld 6">
            <a:extLst>
              <a:ext uri="{FF2B5EF4-FFF2-40B4-BE49-F238E27FC236}">
                <a16:creationId xmlns:a16="http://schemas.microsoft.com/office/drawing/2014/main" id="{3F02F2CE-AB82-9645-80CD-696AB1DC16BE}"/>
              </a:ext>
            </a:extLst>
          </p:cNvPr>
          <p:cNvSpPr txBox="1"/>
          <p:nvPr/>
        </p:nvSpPr>
        <p:spPr>
          <a:xfrm>
            <a:off x="6700817" y="1396581"/>
            <a:ext cx="722376" cy="369332"/>
          </a:xfrm>
          <a:prstGeom prst="rect">
            <a:avLst/>
          </a:prstGeom>
          <a:noFill/>
        </p:spPr>
        <p:txBody>
          <a:bodyPr wrap="square" rtlCol="0">
            <a:spAutoFit/>
          </a:bodyPr>
          <a:lstStyle/>
          <a:p>
            <a:r>
              <a:rPr lang="de-DE" dirty="0">
                <a:solidFill>
                  <a:srgbClr val="00B050"/>
                </a:solidFill>
              </a:rPr>
              <a:t>+6%</a:t>
            </a:r>
          </a:p>
        </p:txBody>
      </p:sp>
      <p:sp>
        <p:nvSpPr>
          <p:cNvPr id="16" name="Textfeld 6">
            <a:extLst>
              <a:ext uri="{FF2B5EF4-FFF2-40B4-BE49-F238E27FC236}">
                <a16:creationId xmlns:a16="http://schemas.microsoft.com/office/drawing/2014/main" id="{281763D2-DC43-5147-BCF1-AF8BCCBB4344}"/>
              </a:ext>
            </a:extLst>
          </p:cNvPr>
          <p:cNvSpPr txBox="1"/>
          <p:nvPr/>
        </p:nvSpPr>
        <p:spPr>
          <a:xfrm>
            <a:off x="7423193" y="1938885"/>
            <a:ext cx="722376" cy="369332"/>
          </a:xfrm>
          <a:prstGeom prst="rect">
            <a:avLst/>
          </a:prstGeom>
          <a:noFill/>
        </p:spPr>
        <p:txBody>
          <a:bodyPr wrap="square" rtlCol="0">
            <a:spAutoFit/>
          </a:bodyPr>
          <a:lstStyle/>
          <a:p>
            <a:r>
              <a:rPr lang="de-DE" dirty="0">
                <a:solidFill>
                  <a:srgbClr val="00B050"/>
                </a:solidFill>
              </a:rPr>
              <a:t>+3%</a:t>
            </a:r>
          </a:p>
        </p:txBody>
      </p:sp>
      <p:sp>
        <p:nvSpPr>
          <p:cNvPr id="17" name="Textfeld 6">
            <a:extLst>
              <a:ext uri="{FF2B5EF4-FFF2-40B4-BE49-F238E27FC236}">
                <a16:creationId xmlns:a16="http://schemas.microsoft.com/office/drawing/2014/main" id="{DA2E57C7-12B9-7747-B5D7-C7F47536B693}"/>
              </a:ext>
            </a:extLst>
          </p:cNvPr>
          <p:cNvSpPr txBox="1"/>
          <p:nvPr/>
        </p:nvSpPr>
        <p:spPr>
          <a:xfrm>
            <a:off x="5354679" y="1754780"/>
            <a:ext cx="722376" cy="369332"/>
          </a:xfrm>
          <a:prstGeom prst="rect">
            <a:avLst/>
          </a:prstGeom>
          <a:noFill/>
        </p:spPr>
        <p:txBody>
          <a:bodyPr wrap="square" rtlCol="0">
            <a:spAutoFit/>
          </a:bodyPr>
          <a:lstStyle/>
          <a:p>
            <a:r>
              <a:rPr lang="de-DE" dirty="0">
                <a:solidFill>
                  <a:srgbClr val="FF0000"/>
                </a:solidFill>
              </a:rPr>
              <a:t>-2%</a:t>
            </a:r>
          </a:p>
        </p:txBody>
      </p:sp>
      <p:sp>
        <p:nvSpPr>
          <p:cNvPr id="18" name="Textfeld 6">
            <a:extLst>
              <a:ext uri="{FF2B5EF4-FFF2-40B4-BE49-F238E27FC236}">
                <a16:creationId xmlns:a16="http://schemas.microsoft.com/office/drawing/2014/main" id="{71A9D94C-C64D-604C-8FF5-E72E0BA905D8}"/>
              </a:ext>
            </a:extLst>
          </p:cNvPr>
          <p:cNvSpPr txBox="1"/>
          <p:nvPr/>
        </p:nvSpPr>
        <p:spPr>
          <a:xfrm>
            <a:off x="8106065" y="4731853"/>
            <a:ext cx="722376" cy="369332"/>
          </a:xfrm>
          <a:prstGeom prst="rect">
            <a:avLst/>
          </a:prstGeom>
          <a:noFill/>
        </p:spPr>
        <p:txBody>
          <a:bodyPr wrap="square" rtlCol="0">
            <a:spAutoFit/>
          </a:bodyPr>
          <a:lstStyle/>
          <a:p>
            <a:r>
              <a:rPr lang="de-DE" dirty="0">
                <a:solidFill>
                  <a:srgbClr val="FF0000"/>
                </a:solidFill>
              </a:rPr>
              <a:t>-3%</a:t>
            </a:r>
          </a:p>
        </p:txBody>
      </p:sp>
      <p:sp>
        <p:nvSpPr>
          <p:cNvPr id="19" name="Textfeld 6">
            <a:extLst>
              <a:ext uri="{FF2B5EF4-FFF2-40B4-BE49-F238E27FC236}">
                <a16:creationId xmlns:a16="http://schemas.microsoft.com/office/drawing/2014/main" id="{CA09C36A-51BD-7545-B125-5C6600EA5592}"/>
              </a:ext>
            </a:extLst>
          </p:cNvPr>
          <p:cNvSpPr txBox="1"/>
          <p:nvPr/>
        </p:nvSpPr>
        <p:spPr>
          <a:xfrm>
            <a:off x="5998193" y="4407236"/>
            <a:ext cx="722376" cy="369332"/>
          </a:xfrm>
          <a:prstGeom prst="rect">
            <a:avLst/>
          </a:prstGeom>
          <a:noFill/>
        </p:spPr>
        <p:txBody>
          <a:bodyPr wrap="square" rtlCol="0">
            <a:spAutoFit/>
          </a:bodyPr>
          <a:lstStyle/>
          <a:p>
            <a:r>
              <a:rPr lang="de-DE" dirty="0">
                <a:solidFill>
                  <a:srgbClr val="FF0000"/>
                </a:solidFill>
              </a:rPr>
              <a:t>-2%</a:t>
            </a:r>
          </a:p>
        </p:txBody>
      </p:sp>
      <p:sp>
        <p:nvSpPr>
          <p:cNvPr id="20" name="Textfeld 6">
            <a:extLst>
              <a:ext uri="{FF2B5EF4-FFF2-40B4-BE49-F238E27FC236}">
                <a16:creationId xmlns:a16="http://schemas.microsoft.com/office/drawing/2014/main" id="{1C39E6CD-1890-974F-AD4D-58F2B7293D3A}"/>
              </a:ext>
            </a:extLst>
          </p:cNvPr>
          <p:cNvSpPr txBox="1"/>
          <p:nvPr/>
        </p:nvSpPr>
        <p:spPr>
          <a:xfrm>
            <a:off x="7062005" y="4205777"/>
            <a:ext cx="722376" cy="369332"/>
          </a:xfrm>
          <a:prstGeom prst="rect">
            <a:avLst/>
          </a:prstGeom>
          <a:noFill/>
        </p:spPr>
        <p:txBody>
          <a:bodyPr wrap="square" rtlCol="0">
            <a:spAutoFit/>
          </a:bodyPr>
          <a:lstStyle/>
          <a:p>
            <a:r>
              <a:rPr lang="de-DE" dirty="0">
                <a:solidFill>
                  <a:srgbClr val="FF0000"/>
                </a:solidFill>
              </a:rPr>
              <a:t>-5%</a:t>
            </a:r>
          </a:p>
        </p:txBody>
      </p:sp>
      <p:sp>
        <p:nvSpPr>
          <p:cNvPr id="21" name="Textfeld 6">
            <a:extLst>
              <a:ext uri="{FF2B5EF4-FFF2-40B4-BE49-F238E27FC236}">
                <a16:creationId xmlns:a16="http://schemas.microsoft.com/office/drawing/2014/main" id="{CE5290D0-8FAB-9848-B3A1-DF0ACBE26B72}"/>
              </a:ext>
            </a:extLst>
          </p:cNvPr>
          <p:cNvSpPr txBox="1"/>
          <p:nvPr/>
        </p:nvSpPr>
        <p:spPr>
          <a:xfrm>
            <a:off x="7423193" y="4731853"/>
            <a:ext cx="722376" cy="369332"/>
          </a:xfrm>
          <a:prstGeom prst="rect">
            <a:avLst/>
          </a:prstGeom>
          <a:noFill/>
        </p:spPr>
        <p:txBody>
          <a:bodyPr wrap="square" rtlCol="0">
            <a:spAutoFit/>
          </a:bodyPr>
          <a:lstStyle/>
          <a:p>
            <a:r>
              <a:rPr lang="de-DE" dirty="0">
                <a:solidFill>
                  <a:srgbClr val="00B050"/>
                </a:solidFill>
              </a:rPr>
              <a:t>+6%</a:t>
            </a:r>
          </a:p>
        </p:txBody>
      </p:sp>
      <p:sp>
        <p:nvSpPr>
          <p:cNvPr id="22" name="Textfeld 6">
            <a:extLst>
              <a:ext uri="{FF2B5EF4-FFF2-40B4-BE49-F238E27FC236}">
                <a16:creationId xmlns:a16="http://schemas.microsoft.com/office/drawing/2014/main" id="{2635B597-DBDA-2D48-B064-723190FB89F5}"/>
              </a:ext>
            </a:extLst>
          </p:cNvPr>
          <p:cNvSpPr txBox="1"/>
          <p:nvPr/>
        </p:nvSpPr>
        <p:spPr>
          <a:xfrm>
            <a:off x="5329771" y="4711864"/>
            <a:ext cx="722376" cy="369332"/>
          </a:xfrm>
          <a:prstGeom prst="rect">
            <a:avLst/>
          </a:prstGeom>
          <a:noFill/>
        </p:spPr>
        <p:txBody>
          <a:bodyPr wrap="square" rtlCol="0">
            <a:spAutoFit/>
          </a:bodyPr>
          <a:lstStyle/>
          <a:p>
            <a:r>
              <a:rPr lang="de-DE" dirty="0">
                <a:solidFill>
                  <a:srgbClr val="00B050"/>
                </a:solidFill>
              </a:rPr>
              <a:t>+3%</a:t>
            </a:r>
          </a:p>
        </p:txBody>
      </p:sp>
    </p:spTree>
    <p:extLst>
      <p:ext uri="{BB962C8B-B14F-4D97-AF65-F5344CB8AC3E}">
        <p14:creationId xmlns:p14="http://schemas.microsoft.com/office/powerpoint/2010/main" val="2544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Diagrammplatzhalter 34"/>
          <p:cNvGraphicFramePr>
            <a:graphicFrameLocks noGrp="1"/>
          </p:cNvGraphicFramePr>
          <p:nvPr>
            <p:ph type="chart" sz="quarter" idx="10"/>
            <p:extLst>
              <p:ext uri="{D42A27DB-BD31-4B8C-83A1-F6EECF244321}">
                <p14:modId xmlns:p14="http://schemas.microsoft.com/office/powerpoint/2010/main" val="4153212897"/>
              </p:ext>
            </p:extLst>
          </p:nvPr>
        </p:nvGraphicFramePr>
        <p:xfrm>
          <a:off x="215900" y="1095375"/>
          <a:ext cx="4356099" cy="2540454"/>
        </p:xfrm>
        <a:graphic>
          <a:graphicData uri="http://schemas.openxmlformats.org/drawingml/2006/chart">
            <c:chart xmlns:c="http://schemas.openxmlformats.org/drawingml/2006/chart" xmlns:r="http://schemas.openxmlformats.org/officeDocument/2006/relationships" r:id="rId3"/>
          </a:graphicData>
        </a:graphic>
      </p:graphicFrame>
      <p:sp>
        <p:nvSpPr>
          <p:cNvPr id="16" name="Titel 15"/>
          <p:cNvSpPr>
            <a:spLocks noGrp="1"/>
          </p:cNvSpPr>
          <p:nvPr>
            <p:ph type="title"/>
          </p:nvPr>
        </p:nvSpPr>
        <p:spPr/>
        <p:txBody>
          <a:bodyPr/>
          <a:lstStyle/>
          <a:p>
            <a:r>
              <a:rPr lang="de-DE" dirty="0"/>
              <a:t>Bewertung Übung und Tutorien</a:t>
            </a:r>
          </a:p>
        </p:txBody>
      </p:sp>
      <p:graphicFrame>
        <p:nvGraphicFramePr>
          <p:cNvPr id="8" name="Diagrammplatzhalter 7">
            <a:extLst>
              <a:ext uri="{FF2B5EF4-FFF2-40B4-BE49-F238E27FC236}">
                <a16:creationId xmlns:a16="http://schemas.microsoft.com/office/drawing/2014/main" id="{CE310FCE-23C3-4B84-9737-2659DB19F078}"/>
              </a:ext>
            </a:extLst>
          </p:cNvPr>
          <p:cNvGraphicFramePr>
            <a:graphicFrameLocks noGrp="1"/>
          </p:cNvGraphicFramePr>
          <p:nvPr>
            <p:ph type="chart" sz="quarter" idx="13"/>
            <p:extLst>
              <p:ext uri="{D42A27DB-BD31-4B8C-83A1-F6EECF244321}">
                <p14:modId xmlns:p14="http://schemas.microsoft.com/office/powerpoint/2010/main" val="3544605394"/>
              </p:ext>
            </p:extLst>
          </p:nvPr>
        </p:nvGraphicFramePr>
        <p:xfrm>
          <a:off x="4862513" y="1095375"/>
          <a:ext cx="4062412" cy="24606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Diagrammplatzhalter 7">
            <a:extLst>
              <a:ext uri="{FF2B5EF4-FFF2-40B4-BE49-F238E27FC236}">
                <a16:creationId xmlns:a16="http://schemas.microsoft.com/office/drawing/2014/main" id="{D6D9D960-A48A-4EB2-9FF1-87DFFCDE2631}"/>
              </a:ext>
            </a:extLst>
          </p:cNvPr>
          <p:cNvGraphicFramePr>
            <a:graphicFrameLocks noGrp="1"/>
          </p:cNvGraphicFramePr>
          <p:nvPr>
            <p:ph type="chart" sz="quarter" idx="12"/>
            <p:extLst>
              <p:ext uri="{D42A27DB-BD31-4B8C-83A1-F6EECF244321}">
                <p14:modId xmlns:p14="http://schemas.microsoft.com/office/powerpoint/2010/main" val="1055359839"/>
              </p:ext>
            </p:extLst>
          </p:nvPr>
        </p:nvGraphicFramePr>
        <p:xfrm>
          <a:off x="362743" y="3951921"/>
          <a:ext cx="4062412" cy="25146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feld 1">
            <a:extLst>
              <a:ext uri="{FF2B5EF4-FFF2-40B4-BE49-F238E27FC236}">
                <a16:creationId xmlns:a16="http://schemas.microsoft.com/office/drawing/2014/main" id="{02123AD5-D644-A84A-970D-61A9EF29448A}"/>
              </a:ext>
            </a:extLst>
          </p:cNvPr>
          <p:cNvSpPr txBox="1"/>
          <p:nvPr/>
        </p:nvSpPr>
        <p:spPr>
          <a:xfrm>
            <a:off x="5399258" y="2196697"/>
            <a:ext cx="615820" cy="261610"/>
          </a:xfrm>
          <a:prstGeom prst="rect">
            <a:avLst/>
          </a:prstGeom>
          <a:noFill/>
        </p:spPr>
        <p:txBody>
          <a:bodyPr wrap="square" rtlCol="0">
            <a:spAutoFit/>
          </a:bodyPr>
          <a:lstStyle/>
          <a:p>
            <a:r>
              <a:rPr lang="de-DE" sz="1100" dirty="0">
                <a:solidFill>
                  <a:srgbClr val="00B050"/>
                </a:solidFill>
              </a:rPr>
              <a:t>+3%</a:t>
            </a:r>
          </a:p>
        </p:txBody>
      </p:sp>
      <p:sp>
        <p:nvSpPr>
          <p:cNvPr id="10" name="Textfeld 1">
            <a:extLst>
              <a:ext uri="{FF2B5EF4-FFF2-40B4-BE49-F238E27FC236}">
                <a16:creationId xmlns:a16="http://schemas.microsoft.com/office/drawing/2014/main" id="{5C8A07FF-768A-564B-AFCE-5933A6F4D36C}"/>
              </a:ext>
            </a:extLst>
          </p:cNvPr>
          <p:cNvSpPr txBox="1"/>
          <p:nvPr/>
        </p:nvSpPr>
        <p:spPr>
          <a:xfrm>
            <a:off x="5988080" y="1725803"/>
            <a:ext cx="615820" cy="2895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dirty="0">
                <a:solidFill>
                  <a:srgbClr val="FF0000"/>
                </a:solidFill>
              </a:rPr>
              <a:t>-5%</a:t>
            </a:r>
          </a:p>
        </p:txBody>
      </p:sp>
      <p:sp>
        <p:nvSpPr>
          <p:cNvPr id="11" name="Textfeld 1">
            <a:extLst>
              <a:ext uri="{FF2B5EF4-FFF2-40B4-BE49-F238E27FC236}">
                <a16:creationId xmlns:a16="http://schemas.microsoft.com/office/drawing/2014/main" id="{14DE390B-9055-D84C-9CBF-44B64F7D2719}"/>
              </a:ext>
            </a:extLst>
          </p:cNvPr>
          <p:cNvSpPr txBox="1"/>
          <p:nvPr/>
        </p:nvSpPr>
        <p:spPr>
          <a:xfrm>
            <a:off x="7145164" y="2227519"/>
            <a:ext cx="615820" cy="2895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dirty="0">
                <a:solidFill>
                  <a:srgbClr val="FF0000"/>
                </a:solidFill>
              </a:rPr>
              <a:t>-5%</a:t>
            </a:r>
          </a:p>
        </p:txBody>
      </p:sp>
      <p:sp>
        <p:nvSpPr>
          <p:cNvPr id="12" name="Textfeld 1">
            <a:extLst>
              <a:ext uri="{FF2B5EF4-FFF2-40B4-BE49-F238E27FC236}">
                <a16:creationId xmlns:a16="http://schemas.microsoft.com/office/drawing/2014/main" id="{BD0A725A-31AB-D546-8ED4-6B002355DCCA}"/>
              </a:ext>
            </a:extLst>
          </p:cNvPr>
          <p:cNvSpPr txBox="1"/>
          <p:nvPr/>
        </p:nvSpPr>
        <p:spPr>
          <a:xfrm>
            <a:off x="7737927" y="2380924"/>
            <a:ext cx="615820" cy="2895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dirty="0">
                <a:solidFill>
                  <a:srgbClr val="FF0000"/>
                </a:solidFill>
              </a:rPr>
              <a:t>-3%</a:t>
            </a:r>
          </a:p>
        </p:txBody>
      </p:sp>
      <p:sp>
        <p:nvSpPr>
          <p:cNvPr id="13" name="Textfeld 1">
            <a:extLst>
              <a:ext uri="{FF2B5EF4-FFF2-40B4-BE49-F238E27FC236}">
                <a16:creationId xmlns:a16="http://schemas.microsoft.com/office/drawing/2014/main" id="{CE2D9F01-09CD-8E4F-AC1D-E288A5150986}"/>
              </a:ext>
            </a:extLst>
          </p:cNvPr>
          <p:cNvSpPr txBox="1"/>
          <p:nvPr/>
        </p:nvSpPr>
        <p:spPr>
          <a:xfrm>
            <a:off x="8249518" y="2208770"/>
            <a:ext cx="615820" cy="2895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dirty="0">
                <a:solidFill>
                  <a:srgbClr val="00B050"/>
                </a:solidFill>
              </a:rPr>
              <a:t>+8%</a:t>
            </a:r>
          </a:p>
        </p:txBody>
      </p:sp>
      <p:sp>
        <p:nvSpPr>
          <p:cNvPr id="6" name="Textfeld 5">
            <a:extLst>
              <a:ext uri="{FF2B5EF4-FFF2-40B4-BE49-F238E27FC236}">
                <a16:creationId xmlns:a16="http://schemas.microsoft.com/office/drawing/2014/main" id="{42369ACE-FA7B-094A-8D53-650D2D5539CC}"/>
              </a:ext>
            </a:extLst>
          </p:cNvPr>
          <p:cNvSpPr txBox="1"/>
          <p:nvPr/>
        </p:nvSpPr>
        <p:spPr>
          <a:xfrm>
            <a:off x="1406073" y="2152977"/>
            <a:ext cx="757646" cy="261610"/>
          </a:xfrm>
          <a:prstGeom prst="rect">
            <a:avLst/>
          </a:prstGeom>
          <a:noFill/>
        </p:spPr>
        <p:txBody>
          <a:bodyPr wrap="square" rtlCol="0">
            <a:spAutoFit/>
          </a:bodyPr>
          <a:lstStyle/>
          <a:p>
            <a:r>
              <a:rPr lang="de-DE" sz="1100" dirty="0">
                <a:solidFill>
                  <a:srgbClr val="FF0000"/>
                </a:solidFill>
              </a:rPr>
              <a:t>-2%</a:t>
            </a:r>
          </a:p>
        </p:txBody>
      </p:sp>
      <p:sp>
        <p:nvSpPr>
          <p:cNvPr id="17" name="Textfeld 16">
            <a:extLst>
              <a:ext uri="{FF2B5EF4-FFF2-40B4-BE49-F238E27FC236}">
                <a16:creationId xmlns:a16="http://schemas.microsoft.com/office/drawing/2014/main" id="{BFF8B9AD-86C8-9A49-93A4-6FF8FDEFD044}"/>
              </a:ext>
            </a:extLst>
          </p:cNvPr>
          <p:cNvSpPr txBox="1"/>
          <p:nvPr/>
        </p:nvSpPr>
        <p:spPr>
          <a:xfrm>
            <a:off x="847273" y="1303549"/>
            <a:ext cx="757646" cy="261610"/>
          </a:xfrm>
          <a:prstGeom prst="rect">
            <a:avLst/>
          </a:prstGeom>
          <a:noFill/>
        </p:spPr>
        <p:txBody>
          <a:bodyPr wrap="square" rtlCol="0">
            <a:spAutoFit/>
          </a:bodyPr>
          <a:lstStyle/>
          <a:p>
            <a:r>
              <a:rPr lang="de-DE" sz="1100" dirty="0">
                <a:solidFill>
                  <a:srgbClr val="FF0000"/>
                </a:solidFill>
              </a:rPr>
              <a:t>-6%</a:t>
            </a:r>
          </a:p>
        </p:txBody>
      </p:sp>
      <p:sp>
        <p:nvSpPr>
          <p:cNvPr id="18" name="Textfeld 5">
            <a:extLst>
              <a:ext uri="{FF2B5EF4-FFF2-40B4-BE49-F238E27FC236}">
                <a16:creationId xmlns:a16="http://schemas.microsoft.com/office/drawing/2014/main" id="{C6D72F25-5891-3046-91B8-9423F0412616}"/>
              </a:ext>
            </a:extLst>
          </p:cNvPr>
          <p:cNvSpPr txBox="1"/>
          <p:nvPr/>
        </p:nvSpPr>
        <p:spPr>
          <a:xfrm>
            <a:off x="3765288" y="4981736"/>
            <a:ext cx="757646"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100" dirty="0">
                <a:solidFill>
                  <a:srgbClr val="00B050"/>
                </a:solidFill>
              </a:rPr>
              <a:t>+9%</a:t>
            </a:r>
          </a:p>
        </p:txBody>
      </p:sp>
      <p:sp>
        <p:nvSpPr>
          <p:cNvPr id="19" name="Textfeld 16">
            <a:extLst>
              <a:ext uri="{FF2B5EF4-FFF2-40B4-BE49-F238E27FC236}">
                <a16:creationId xmlns:a16="http://schemas.microsoft.com/office/drawing/2014/main" id="{BDD9695F-770F-DB44-8F51-FD82AA3634F3}"/>
              </a:ext>
            </a:extLst>
          </p:cNvPr>
          <p:cNvSpPr txBox="1"/>
          <p:nvPr/>
        </p:nvSpPr>
        <p:spPr>
          <a:xfrm>
            <a:off x="2040526" y="2477134"/>
            <a:ext cx="757646" cy="261610"/>
          </a:xfrm>
          <a:prstGeom prst="rect">
            <a:avLst/>
          </a:prstGeom>
          <a:noFill/>
        </p:spPr>
        <p:txBody>
          <a:bodyPr wrap="square" rtlCol="0">
            <a:spAutoFit/>
          </a:bodyPr>
          <a:lstStyle/>
          <a:p>
            <a:r>
              <a:rPr lang="de-DE" sz="1100" dirty="0">
                <a:solidFill>
                  <a:srgbClr val="00B050"/>
                </a:solidFill>
              </a:rPr>
              <a:t>+4%</a:t>
            </a:r>
          </a:p>
        </p:txBody>
      </p:sp>
      <p:sp>
        <p:nvSpPr>
          <p:cNvPr id="20" name="Textfeld 1">
            <a:extLst>
              <a:ext uri="{FF2B5EF4-FFF2-40B4-BE49-F238E27FC236}">
                <a16:creationId xmlns:a16="http://schemas.microsoft.com/office/drawing/2014/main" id="{2F887118-8E8A-084F-9625-90B32E9F09DE}"/>
              </a:ext>
            </a:extLst>
          </p:cNvPr>
          <p:cNvSpPr txBox="1"/>
          <p:nvPr/>
        </p:nvSpPr>
        <p:spPr>
          <a:xfrm>
            <a:off x="6601602" y="2034401"/>
            <a:ext cx="506317" cy="30859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dirty="0">
                <a:solidFill>
                  <a:srgbClr val="00B050"/>
                </a:solidFill>
              </a:rPr>
              <a:t>+2%</a:t>
            </a:r>
          </a:p>
        </p:txBody>
      </p:sp>
    </p:spTree>
    <p:extLst>
      <p:ext uri="{BB962C8B-B14F-4D97-AF65-F5344CB8AC3E}">
        <p14:creationId xmlns:p14="http://schemas.microsoft.com/office/powerpoint/2010/main" val="95749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0"/>
          </p:nvPr>
        </p:nvSpPr>
        <p:spPr>
          <a:xfrm>
            <a:off x="694700" y="1087099"/>
            <a:ext cx="8229600" cy="5213685"/>
          </a:xfrm>
        </p:spPr>
        <p:txBody>
          <a:bodyPr>
            <a:noAutofit/>
          </a:bodyPr>
          <a:lstStyle/>
          <a:p>
            <a:pPr algn="ctr">
              <a:defRPr sz="1862" b="0" i="0" u="sng" strike="noStrike" kern="1200" spc="0" baseline="0">
                <a:solidFill>
                  <a:prstClr val="black">
                    <a:lumMod val="65000"/>
                    <a:lumOff val="35000"/>
                  </a:prstClr>
                </a:solidFill>
                <a:latin typeface="+mn-lt"/>
                <a:ea typeface="+mn-ea"/>
                <a:cs typeface="+mn-cs"/>
              </a:defRPr>
            </a:pPr>
            <a:r>
              <a:rPr lang="en-US" sz="1800" u="sng" dirty="0">
                <a:solidFill>
                  <a:prstClr val="black">
                    <a:lumMod val="65000"/>
                    <a:lumOff val="35000"/>
                  </a:prstClr>
                </a:solidFill>
              </a:rPr>
              <a:t>Organization and Human Resources Management</a:t>
            </a:r>
          </a:p>
          <a:p>
            <a:pPr marL="0" indent="0"/>
            <a:br>
              <a:rPr lang="de-DE" sz="1700" dirty="0"/>
            </a:br>
            <a:endParaRPr lang="de-DE" sz="1700" dirty="0"/>
          </a:p>
          <a:p>
            <a:pPr>
              <a:buFont typeface="Arial" panose="020B0604020202020204" pitchFamily="34" charset="0"/>
              <a:buChar char="•"/>
            </a:pPr>
            <a:endParaRPr lang="de-DE" sz="1700" dirty="0"/>
          </a:p>
        </p:txBody>
      </p:sp>
      <p:graphicFrame>
        <p:nvGraphicFramePr>
          <p:cNvPr id="8" name="Tabelle 7">
            <a:extLst>
              <a:ext uri="{FF2B5EF4-FFF2-40B4-BE49-F238E27FC236}">
                <a16:creationId xmlns:a16="http://schemas.microsoft.com/office/drawing/2014/main" id="{1C80665D-D5D2-0348-8D65-5B8D5DF1ED6A}"/>
              </a:ext>
            </a:extLst>
          </p:cNvPr>
          <p:cNvGraphicFramePr>
            <a:graphicFrameLocks noGrp="1"/>
          </p:cNvGraphicFramePr>
          <p:nvPr>
            <p:extLst>
              <p:ext uri="{D42A27DB-BD31-4B8C-83A1-F6EECF244321}">
                <p14:modId xmlns:p14="http://schemas.microsoft.com/office/powerpoint/2010/main" val="733194447"/>
              </p:ext>
            </p:extLst>
          </p:nvPr>
        </p:nvGraphicFramePr>
        <p:xfrm>
          <a:off x="813762" y="1557030"/>
          <a:ext cx="7991475" cy="3916845"/>
        </p:xfrm>
        <a:graphic>
          <a:graphicData uri="http://schemas.openxmlformats.org/drawingml/2006/table">
            <a:tbl>
              <a:tblPr/>
              <a:tblGrid>
                <a:gridCol w="7991475">
                  <a:extLst>
                    <a:ext uri="{9D8B030D-6E8A-4147-A177-3AD203B41FA5}">
                      <a16:colId xmlns:a16="http://schemas.microsoft.com/office/drawing/2014/main" val="2398523701"/>
                    </a:ext>
                  </a:extLst>
                </a:gridCol>
              </a:tblGrid>
              <a:tr h="9921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600" b="0" i="0" u="none" strike="noStrike" kern="1200">
                          <a:solidFill>
                            <a:schemeClr val="tx1"/>
                          </a:solidFill>
                          <a:effectLst/>
                          <a:latin typeface="+mn-lt"/>
                          <a:ea typeface="+mn-ea"/>
                          <a:cs typeface="+mn-cs"/>
                        </a:rPr>
                        <a:t>Spannend gestaltet durch regelmäßige Gastvorträge. Übungen sehr gut gestaltet mit vielen Beispielen.</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4033200213"/>
                  </a:ext>
                </a:extLst>
              </a:tr>
              <a:tr h="992141">
                <a:tc>
                  <a:txBody>
                    <a:bodyPr/>
                    <a:lstStyle/>
                    <a:p>
                      <a:r>
                        <a:rPr lang="de-DE" sz="1600" b="0" i="0" u="none" strike="noStrike" kern="1200">
                          <a:solidFill>
                            <a:schemeClr val="tx1"/>
                          </a:solidFill>
                          <a:effectLst/>
                          <a:latin typeface="+mn-lt"/>
                          <a:ea typeface="+mn-ea"/>
                          <a:cs typeface="+mn-cs"/>
                        </a:rPr>
                        <a:t>Gastvorlesungen waren top, Profs waren cool, Übungen waren zusammenfassend und haben den Stoff gut verdeutlicht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904110390"/>
                  </a:ext>
                </a:extLst>
              </a:tr>
              <a:tr h="569454">
                <a:tc>
                  <a:txBody>
                    <a:bodyPr/>
                    <a:lstStyle/>
                    <a:p>
                      <a:r>
                        <a:rPr lang="de-DE" sz="1600">
                          <a:effectLst/>
                          <a:latin typeface="+mn-lt"/>
                        </a:rPr>
                        <a:t>Mehr Altklausuren</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73845952"/>
                  </a:ext>
                </a:extLst>
              </a:tr>
              <a:tr h="7936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600" b="0" i="0" u="none" strike="noStrike" kern="1200" dirty="0">
                          <a:solidFill>
                            <a:schemeClr val="tx1"/>
                          </a:solidFill>
                          <a:effectLst/>
                          <a:latin typeface="+mn-lt"/>
                          <a:ea typeface="+mn-ea"/>
                          <a:cs typeface="+mn-cs"/>
                        </a:rPr>
                        <a:t>Extremer Zeitdruck in der Klausur; Schade, dass Prof. </a:t>
                      </a:r>
                      <a:r>
                        <a:rPr lang="de-DE" sz="1600" b="0" i="0" u="none" strike="noStrike" kern="1200" dirty="0" err="1">
                          <a:solidFill>
                            <a:schemeClr val="tx1"/>
                          </a:solidFill>
                          <a:effectLst/>
                          <a:latin typeface="+mn-lt"/>
                          <a:ea typeface="+mn-ea"/>
                          <a:cs typeface="+mn-cs"/>
                        </a:rPr>
                        <a:t>Hoisl</a:t>
                      </a:r>
                      <a:r>
                        <a:rPr lang="de-DE" sz="1600" b="0" i="0" u="none" strike="noStrike" kern="1200" dirty="0">
                          <a:solidFill>
                            <a:schemeClr val="tx1"/>
                          </a:solidFill>
                          <a:effectLst/>
                          <a:latin typeface="+mn-lt"/>
                          <a:ea typeface="+mn-ea"/>
                          <a:cs typeface="+mn-cs"/>
                        </a:rPr>
                        <a:t> im ersten Teil nur Videos als Vorlesungen bereit gestellt hat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877414388"/>
                  </a:ext>
                </a:extLst>
              </a:tr>
              <a:tr h="56945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600" dirty="0">
                          <a:effectLst/>
                          <a:latin typeface="+mn-lt"/>
                        </a:rPr>
                        <a:t>Sehr interaktive Vorlesung mit modernen Beispielen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2396111000"/>
                  </a:ext>
                </a:extLst>
              </a:tr>
            </a:tbl>
          </a:graphicData>
        </a:graphic>
      </p:graphicFrame>
      <p:sp>
        <p:nvSpPr>
          <p:cNvPr id="10" name="Titel 2">
            <a:extLst>
              <a:ext uri="{FF2B5EF4-FFF2-40B4-BE49-F238E27FC236}">
                <a16:creationId xmlns:a16="http://schemas.microsoft.com/office/drawing/2014/main" id="{496B9C68-BC53-314E-83CE-6A93A958490A}"/>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spTree>
    <p:extLst>
      <p:ext uri="{BB962C8B-B14F-4D97-AF65-F5344CB8AC3E}">
        <p14:creationId xmlns:p14="http://schemas.microsoft.com/office/powerpoint/2010/main" val="3475899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DC5437A-C998-A548-B9A0-A5C627A40B10}"/>
              </a:ext>
            </a:extLst>
          </p:cNvPr>
          <p:cNvSpPr>
            <a:spLocks noGrp="1"/>
          </p:cNvSpPr>
          <p:nvPr>
            <p:ph type="body" sz="quarter" idx="10"/>
          </p:nvPr>
        </p:nvSpPr>
        <p:spPr/>
        <p:txBody>
          <a:bodyPr/>
          <a:lstStyle/>
          <a:p>
            <a:pPr algn="ctr">
              <a:defRPr sz="1862" b="0" i="0" u="sng" strike="noStrike" kern="1200" spc="0" baseline="0">
                <a:solidFill>
                  <a:prstClr val="black">
                    <a:lumMod val="65000"/>
                    <a:lumOff val="35000"/>
                  </a:prstClr>
                </a:solidFill>
                <a:latin typeface="+mn-lt"/>
                <a:ea typeface="+mn-ea"/>
                <a:cs typeface="+mn-cs"/>
              </a:defRPr>
            </a:pPr>
            <a:r>
              <a:rPr lang="en-US" u="sng" dirty="0">
                <a:solidFill>
                  <a:prstClr val="black">
                    <a:lumMod val="65000"/>
                    <a:lumOff val="35000"/>
                  </a:prstClr>
                </a:solidFill>
              </a:rPr>
              <a:t>Mikroökonomik</a:t>
            </a:r>
          </a:p>
          <a:p>
            <a:pPr marL="0" indent="0"/>
            <a:br>
              <a:rPr lang="de-DE" dirty="0"/>
            </a:br>
            <a:endParaRPr lang="de-DE" dirty="0"/>
          </a:p>
          <a:p>
            <a:endParaRPr lang="de-DE" dirty="0"/>
          </a:p>
        </p:txBody>
      </p:sp>
      <p:sp>
        <p:nvSpPr>
          <p:cNvPr id="3" name="Titel 2">
            <a:extLst>
              <a:ext uri="{FF2B5EF4-FFF2-40B4-BE49-F238E27FC236}">
                <a16:creationId xmlns:a16="http://schemas.microsoft.com/office/drawing/2014/main" id="{993D1D9A-479B-204E-ADF9-77C5CE6BA1C4}"/>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graphicFrame>
        <p:nvGraphicFramePr>
          <p:cNvPr id="4" name="Tabelle 3">
            <a:extLst>
              <a:ext uri="{FF2B5EF4-FFF2-40B4-BE49-F238E27FC236}">
                <a16:creationId xmlns:a16="http://schemas.microsoft.com/office/drawing/2014/main" id="{09270E51-5BF8-9042-9EF9-88CF39E17977}"/>
              </a:ext>
            </a:extLst>
          </p:cNvPr>
          <p:cNvGraphicFramePr>
            <a:graphicFrameLocks noGrp="1"/>
          </p:cNvGraphicFramePr>
          <p:nvPr>
            <p:extLst>
              <p:ext uri="{D42A27DB-BD31-4B8C-83A1-F6EECF244321}">
                <p14:modId xmlns:p14="http://schemas.microsoft.com/office/powerpoint/2010/main" val="1548300382"/>
              </p:ext>
            </p:extLst>
          </p:nvPr>
        </p:nvGraphicFramePr>
        <p:xfrm>
          <a:off x="576262" y="1680589"/>
          <a:ext cx="7991475" cy="1305395"/>
        </p:xfrm>
        <a:graphic>
          <a:graphicData uri="http://schemas.openxmlformats.org/drawingml/2006/table">
            <a:tbl>
              <a:tblPr/>
              <a:tblGrid>
                <a:gridCol w="7991475">
                  <a:extLst>
                    <a:ext uri="{9D8B030D-6E8A-4147-A177-3AD203B41FA5}">
                      <a16:colId xmlns:a16="http://schemas.microsoft.com/office/drawing/2014/main" val="1798158188"/>
                    </a:ext>
                  </a:extLst>
                </a:gridCol>
              </a:tblGrid>
              <a:tr h="674304">
                <a:tc>
                  <a:txBody>
                    <a:bodyPr/>
                    <a:lstStyle/>
                    <a:p>
                      <a:r>
                        <a:rPr lang="de-DE" sz="1600">
                          <a:effectLst/>
                          <a:latin typeface="+mn-lt"/>
                        </a:rPr>
                        <a:t>Übungen weichen stark von den Klausuraufgaben ab (4)</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738525804"/>
                  </a:ext>
                </a:extLst>
              </a:tr>
              <a:tr h="63109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Übungen deutlich über dem Niveau der Klausur (3)</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781694968"/>
                  </a:ext>
                </a:extLst>
              </a:tr>
            </a:tbl>
          </a:graphicData>
        </a:graphic>
      </p:graphicFrame>
      <p:graphicFrame>
        <p:nvGraphicFramePr>
          <p:cNvPr id="5" name="Tabelle 4">
            <a:extLst>
              <a:ext uri="{FF2B5EF4-FFF2-40B4-BE49-F238E27FC236}">
                <a16:creationId xmlns:a16="http://schemas.microsoft.com/office/drawing/2014/main" id="{CBE536D0-B97C-DF40-95AC-27E60383E425}"/>
              </a:ext>
            </a:extLst>
          </p:cNvPr>
          <p:cNvGraphicFramePr>
            <a:graphicFrameLocks noGrp="1"/>
          </p:cNvGraphicFramePr>
          <p:nvPr>
            <p:extLst>
              <p:ext uri="{D42A27DB-BD31-4B8C-83A1-F6EECF244321}">
                <p14:modId xmlns:p14="http://schemas.microsoft.com/office/powerpoint/2010/main" val="158562066"/>
              </p:ext>
            </p:extLst>
          </p:nvPr>
        </p:nvGraphicFramePr>
        <p:xfrm>
          <a:off x="576261" y="2985984"/>
          <a:ext cx="7991475" cy="2337578"/>
        </p:xfrm>
        <a:graphic>
          <a:graphicData uri="http://schemas.openxmlformats.org/drawingml/2006/table">
            <a:tbl>
              <a:tblPr/>
              <a:tblGrid>
                <a:gridCol w="7991475">
                  <a:extLst>
                    <a:ext uri="{9D8B030D-6E8A-4147-A177-3AD203B41FA5}">
                      <a16:colId xmlns:a16="http://schemas.microsoft.com/office/drawing/2014/main" val="2242257037"/>
                    </a:ext>
                  </a:extLst>
                </a:gridCol>
              </a:tblGrid>
              <a:tr h="755532">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Vorlesungen gut und Übungen auch sehr hilfreich. Besonders hat mir gefallen, dass vom Lehrstuhl Klausurvorbereitungskurse angeboten wurden.</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303702600"/>
                  </a:ext>
                </a:extLst>
              </a:tr>
              <a:tr h="1149347">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Leider sind die Vorlesungen für das Verständnis des Faches nicht wirklich hilfreich. Die Übungen helfen dabei Berechnungen zu verstehen, die in diesen gemacht werden. </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560411651"/>
                  </a:ext>
                </a:extLst>
              </a:tr>
              <a:tr h="432699">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Vorlesung war okay, Übungen waren sehr gut, Review Sessions waren sehr gut</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95A3AA"/>
                      </a:solidFill>
                      <a:prstDash val="solid"/>
                      <a:round/>
                      <a:headEnd type="none" w="med" len="med"/>
                      <a:tailEnd type="none" w="med" len="med"/>
                    </a:lnB>
                    <a:solidFill>
                      <a:srgbClr val="FFFFFF"/>
                    </a:solidFill>
                  </a:tcPr>
                </a:tc>
                <a:extLst>
                  <a:ext uri="{0D108BD9-81ED-4DB2-BD59-A6C34878D82A}">
                    <a16:rowId xmlns:a16="http://schemas.microsoft.com/office/drawing/2014/main" val="848129047"/>
                  </a:ext>
                </a:extLst>
              </a:tr>
            </a:tbl>
          </a:graphicData>
        </a:graphic>
      </p:graphicFrame>
    </p:spTree>
    <p:extLst>
      <p:ext uri="{BB962C8B-B14F-4D97-AF65-F5344CB8AC3E}">
        <p14:creationId xmlns:p14="http://schemas.microsoft.com/office/powerpoint/2010/main" val="153617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5FFEBCF-51C5-CC41-B083-60B9ED0C9026}"/>
              </a:ext>
            </a:extLst>
          </p:cNvPr>
          <p:cNvSpPr>
            <a:spLocks noGrp="1"/>
          </p:cNvSpPr>
          <p:nvPr>
            <p:ph type="body" sz="quarter" idx="10"/>
          </p:nvPr>
        </p:nvSpPr>
        <p:spPr>
          <a:xfrm>
            <a:off x="694700" y="961647"/>
            <a:ext cx="8229600" cy="4652210"/>
          </a:xfrm>
        </p:spPr>
        <p:txBody>
          <a:bodyPr/>
          <a:lstStyle/>
          <a:p>
            <a:pPr algn="ctr"/>
            <a:r>
              <a:rPr lang="en-US" u="sng" dirty="0" err="1">
                <a:solidFill>
                  <a:prstClr val="black">
                    <a:lumMod val="65000"/>
                    <a:lumOff val="35000"/>
                  </a:prstClr>
                </a:solidFill>
              </a:rPr>
              <a:t>Handels</a:t>
            </a:r>
            <a:r>
              <a:rPr lang="en-US" u="sng" dirty="0">
                <a:solidFill>
                  <a:prstClr val="black">
                    <a:lumMod val="65000"/>
                    <a:lumOff val="35000"/>
                  </a:prstClr>
                </a:solidFill>
              </a:rPr>
              <a:t>- und </a:t>
            </a:r>
            <a:r>
              <a:rPr lang="en-US" u="sng" dirty="0" err="1">
                <a:solidFill>
                  <a:prstClr val="black">
                    <a:lumMod val="65000"/>
                    <a:lumOff val="35000"/>
                  </a:prstClr>
                </a:solidFill>
              </a:rPr>
              <a:t>Gesellschaftsrecht</a:t>
            </a:r>
            <a:endParaRPr lang="de-DE" dirty="0"/>
          </a:p>
        </p:txBody>
      </p:sp>
      <p:graphicFrame>
        <p:nvGraphicFramePr>
          <p:cNvPr id="4" name="Tabelle 3">
            <a:extLst>
              <a:ext uri="{FF2B5EF4-FFF2-40B4-BE49-F238E27FC236}">
                <a16:creationId xmlns:a16="http://schemas.microsoft.com/office/drawing/2014/main" id="{8F67E1F1-F240-6141-AC36-1851C46E04EF}"/>
              </a:ext>
            </a:extLst>
          </p:cNvPr>
          <p:cNvGraphicFramePr>
            <a:graphicFrameLocks noGrp="1"/>
          </p:cNvGraphicFramePr>
          <p:nvPr>
            <p:extLst>
              <p:ext uri="{D42A27DB-BD31-4B8C-83A1-F6EECF244321}">
                <p14:modId xmlns:p14="http://schemas.microsoft.com/office/powerpoint/2010/main" val="3658503398"/>
              </p:ext>
            </p:extLst>
          </p:nvPr>
        </p:nvGraphicFramePr>
        <p:xfrm>
          <a:off x="694700" y="1503195"/>
          <a:ext cx="7991475" cy="4238038"/>
        </p:xfrm>
        <a:graphic>
          <a:graphicData uri="http://schemas.openxmlformats.org/drawingml/2006/table">
            <a:tbl>
              <a:tblPr/>
              <a:tblGrid>
                <a:gridCol w="7991475">
                  <a:extLst>
                    <a:ext uri="{9D8B030D-6E8A-4147-A177-3AD203B41FA5}">
                      <a16:colId xmlns:a16="http://schemas.microsoft.com/office/drawing/2014/main" val="2584213047"/>
                    </a:ext>
                  </a:extLst>
                </a:gridCol>
              </a:tblGrid>
              <a:tr h="518645">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Klausur sehr fair (3)</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4154826620"/>
                  </a:ext>
                </a:extLst>
              </a:tr>
              <a:tr h="122645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Sehr guter Kurs. Sowohl Herr Dr. Wirth als auch Herr Prof. Bitter sind gute Dozenten. Auch die Tutorien waren sehr gut und die Klausur sehr fair, wobei der Handelsrechtsteil im Online Format in meinen Augen besser funktioniert.</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951589180"/>
                  </a:ext>
                </a:extLst>
              </a:tr>
              <a:tr h="1226451">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dirty="0">
                          <a:effectLst/>
                          <a:latin typeface="+mn-lt"/>
                        </a:rPr>
                        <a:t>Tutorien haben leider oft nichts mit der Vorlesung zu tun. Auch setzt Herr Wirth leider zu viel juristisches Wissen voraus und behandelt sehr detailliert Themen, die zu spezifisch für BWLer sind. Prüfung ist jedoch fair.</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1716115989"/>
                  </a:ext>
                </a:extLst>
              </a:tr>
              <a:tr h="588964">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e-DE" sz="1600">
                          <a:effectLst/>
                          <a:latin typeface="+mn-lt"/>
                        </a:rPr>
                        <a:t>Tuts waren gut, Vorlesungen waren interessant</a:t>
                      </a:r>
                      <a:endParaRPr lang="de-DE" sz="1600" dirty="0">
                        <a:effectLst/>
                        <a:latin typeface="+mn-lt"/>
                      </a:endParaRP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667112442"/>
                  </a:ext>
                </a:extLst>
              </a:tr>
              <a:tr h="6775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600" dirty="0">
                          <a:effectLst/>
                          <a:latin typeface="+mn-lt"/>
                        </a:rPr>
                        <a:t>Super, dass man eine Probeklausur schreibt.</a:t>
                      </a:r>
                    </a:p>
                  </a:txBody>
                  <a:tcPr marL="93357" marR="93357" marT="46678" marB="46678" anchor="ctr">
                    <a:lnL>
                      <a:noFill/>
                    </a:lnL>
                    <a:lnR>
                      <a:noFill/>
                    </a:lnR>
                    <a:lnT w="9525" cap="flat" cmpd="sng" algn="ctr">
                      <a:solidFill>
                        <a:srgbClr val="CAD1D4"/>
                      </a:solidFill>
                      <a:prstDash val="solid"/>
                      <a:round/>
                      <a:headEnd type="none" w="med" len="med"/>
                      <a:tailEnd type="none" w="med" len="med"/>
                    </a:lnT>
                    <a:lnB w="9525" cap="flat" cmpd="sng" algn="ctr">
                      <a:solidFill>
                        <a:srgbClr val="CAD1D4"/>
                      </a:solidFill>
                      <a:prstDash val="solid"/>
                      <a:round/>
                      <a:headEnd type="none" w="med" len="med"/>
                      <a:tailEnd type="none" w="med" len="med"/>
                    </a:lnB>
                    <a:solidFill>
                      <a:srgbClr val="FFFFFF"/>
                    </a:solidFill>
                  </a:tcPr>
                </a:tc>
                <a:extLst>
                  <a:ext uri="{0D108BD9-81ED-4DB2-BD59-A6C34878D82A}">
                    <a16:rowId xmlns:a16="http://schemas.microsoft.com/office/drawing/2014/main" val="3998060793"/>
                  </a:ext>
                </a:extLst>
              </a:tr>
            </a:tbl>
          </a:graphicData>
        </a:graphic>
      </p:graphicFrame>
      <p:sp>
        <p:nvSpPr>
          <p:cNvPr id="7" name="Titel 2">
            <a:extLst>
              <a:ext uri="{FF2B5EF4-FFF2-40B4-BE49-F238E27FC236}">
                <a16:creationId xmlns:a16="http://schemas.microsoft.com/office/drawing/2014/main" id="{A342BD9C-D9E2-064C-BCFB-BDD6D3660A36}"/>
              </a:ext>
            </a:extLst>
          </p:cNvPr>
          <p:cNvSpPr>
            <a:spLocks noGrp="1"/>
          </p:cNvSpPr>
          <p:nvPr>
            <p:ph type="title"/>
          </p:nvPr>
        </p:nvSpPr>
        <p:spPr>
          <a:xfrm>
            <a:off x="694700" y="-16041"/>
            <a:ext cx="7025450" cy="795324"/>
          </a:xfrm>
        </p:spPr>
        <p:txBody>
          <a:bodyPr>
            <a:noAutofit/>
          </a:bodyPr>
          <a:lstStyle/>
          <a:p>
            <a:r>
              <a:rPr lang="de-DE" sz="2000" dirty="0"/>
              <a:t>Weitere Anmerkungen zu Übungen, Vorlesung, Tutorium, Prüfung</a:t>
            </a:r>
          </a:p>
        </p:txBody>
      </p:sp>
    </p:spTree>
    <p:extLst>
      <p:ext uri="{BB962C8B-B14F-4D97-AF65-F5344CB8AC3E}">
        <p14:creationId xmlns:p14="http://schemas.microsoft.com/office/powerpoint/2010/main" val="2387277119"/>
      </p:ext>
    </p:extLst>
  </p:cSld>
  <p:clrMapOvr>
    <a:masterClrMapping/>
  </p:clrMapOvr>
</p:sld>
</file>

<file path=ppt/theme/theme1.xml><?xml version="1.0" encoding="utf-8"?>
<a:theme xmlns:a="http://schemas.openxmlformats.org/drawingml/2006/main" name="FS FOLIEN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9" id="{754D9E54-481A-E94E-BB14-262255C6B4A1}" vid="{F5D26FE8-3C8A-FC48-9908-FA1CB8E83684}"/>
    </a:ext>
  </a:extLst>
</a:theme>
</file>

<file path=ppt/theme/theme2.xml><?xml version="1.0" encoding="utf-8"?>
<a:theme xmlns:a="http://schemas.openxmlformats.org/drawingml/2006/main" name="FS TITEL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9" id="{754D9E54-481A-E94E-BB14-262255C6B4A1}" vid="{F269869E-9E8F-8B4D-B225-8DA030618437}"/>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FS-FOLIENMASTER-NEUE-VERSION-LUCAS</Template>
  <TotalTime>0</TotalTime>
  <Words>1378</Words>
  <Application>Microsoft Office PowerPoint</Application>
  <PresentationFormat>Bildschirmpräsentation (4:3)</PresentationFormat>
  <Paragraphs>194</Paragraphs>
  <Slides>20</Slides>
  <Notes>4</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20</vt:i4>
      </vt:variant>
    </vt:vector>
  </HeadingPairs>
  <TitlesOfParts>
    <vt:vector size="27" baseType="lpstr">
      <vt:lpstr>Arial</vt:lpstr>
      <vt:lpstr>Calibri</vt:lpstr>
      <vt:lpstr>Calibri Light</vt:lpstr>
      <vt:lpstr>Gadugi</vt:lpstr>
      <vt:lpstr>Raleway</vt:lpstr>
      <vt:lpstr>FS FOLIENMASTER</vt:lpstr>
      <vt:lpstr>FS TITELMASTER</vt:lpstr>
      <vt:lpstr>PowerPoint-Präsentation</vt:lpstr>
      <vt:lpstr>Evaluation 4. Semester Kohorte 2020</vt:lpstr>
      <vt:lpstr>PowerPoint-Präsentation</vt:lpstr>
      <vt:lpstr>Verhältnis Lernaufwand zu ECTS Anzahl</vt:lpstr>
      <vt:lpstr>PowerPoint-Präsentation</vt:lpstr>
      <vt:lpstr>Bewertung Übung und Tutorien</vt:lpstr>
      <vt:lpstr>Weitere Anmerkungen zu Übungen, Vorlesung, Tutorium, Prüfung</vt:lpstr>
      <vt:lpstr>Weitere Anmerkungen zu Übungen, Vorlesung, Tutorium, Prüfung</vt:lpstr>
      <vt:lpstr>Weitere Anmerkungen zu Übungen, Vorlesung, Tutorium, Prüfung</vt:lpstr>
      <vt:lpstr>Weitere Anmerkungen zu Übungen, Vorlesung, Tutorium, Prüfung</vt:lpstr>
      <vt:lpstr>Weitere Anmerkungen zu Übungen, Vorlesung, Tutorium, Prüfung</vt:lpstr>
      <vt:lpstr>Weitere Anmerkungen zu Übungen, Vorlesung, Tutorium, Prüfung</vt:lpstr>
      <vt:lpstr>Alternative Lernmethoden</vt:lpstr>
      <vt:lpstr>PowerPoint-Präsentation</vt:lpstr>
      <vt:lpstr>Anregungen, Kritik, Feedback E-Learning Angebote</vt:lpstr>
      <vt:lpstr>PowerPoint-Präsentation</vt:lpstr>
      <vt:lpstr>Anmerkungen zu Open-Book Prüfungen  </vt:lpstr>
      <vt:lpstr>Anmerkungen zu Open-Book Prüfungen  </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Lennart Fritzsche</dc:creator>
  <cp:lastModifiedBy>Lilli Zahn</cp:lastModifiedBy>
  <cp:revision>9</cp:revision>
  <dcterms:created xsi:type="dcterms:W3CDTF">2017-05-20T17:42:37Z</dcterms:created>
  <dcterms:modified xsi:type="dcterms:W3CDTF">2022-11-08T14:25:31Z</dcterms:modified>
</cp:coreProperties>
</file>